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comments/modernComment_100_82B1E7F.xml" ContentType="application/vnd.ms-powerpoint.comments+xml"/>
  <Override PartName="/ppt/comments/modernComment_101_918E695D.xml" ContentType="application/vnd.ms-powerpoint.comments+xml"/>
  <Override PartName="/ppt/comments/modernComment_106_A0EBC6C6.xml" ContentType="application/vnd.ms-powerpoint.comments+xml"/>
  <Override PartName="/ppt/comments/modernComment_107_CEFD1B36.xml" ContentType="application/vnd.ms-powerpoint.comments+xml"/>
  <Override PartName="/ppt/comments/modernComment_118_AC032488.xml" ContentType="application/vnd.ms-powerpoint.comments+xml"/>
  <Override PartName="/ppt/comments/modernComment_10A_2ACDA072.xml" ContentType="application/vnd.ms-powerpoint.comments+xml"/>
  <Override PartName="/ppt/comments/modernComment_10B_6EA2280.xml" ContentType="application/vnd.ms-powerpoint.comments+xml"/>
  <Override PartName="/ppt/comments/modernComment_109_962AFCBD.xml" ContentType="application/vnd.ms-powerpoint.comments+xml"/>
  <Override PartName="/ppt/comments/modernComment_11B_9434AB35.xml" ContentType="application/vnd.ms-powerpoint.comments+xml"/>
  <Override PartName="/ppt/comments/modernComment_10C_36CDFD65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4"/>
  </p:sldMasterIdLst>
  <p:notesMasterIdLst>
    <p:notesMasterId r:id="rId25"/>
  </p:notesMasterIdLst>
  <p:sldIdLst>
    <p:sldId id="256" r:id="rId5"/>
    <p:sldId id="257" r:id="rId6"/>
    <p:sldId id="258" r:id="rId7"/>
    <p:sldId id="261" r:id="rId8"/>
    <p:sldId id="271" r:id="rId9"/>
    <p:sldId id="262" r:id="rId10"/>
    <p:sldId id="263" r:id="rId11"/>
    <p:sldId id="280" r:id="rId12"/>
    <p:sldId id="266" r:id="rId13"/>
    <p:sldId id="278" r:id="rId14"/>
    <p:sldId id="285" r:id="rId15"/>
    <p:sldId id="267" r:id="rId16"/>
    <p:sldId id="265" r:id="rId17"/>
    <p:sldId id="281" r:id="rId18"/>
    <p:sldId id="279" r:id="rId19"/>
    <p:sldId id="283" r:id="rId20"/>
    <p:sldId id="268" r:id="rId21"/>
    <p:sldId id="269" r:id="rId22"/>
    <p:sldId id="284" r:id="rId23"/>
    <p:sldId id="282" r:id="rId2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21916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121916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121916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121916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121916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121916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121916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121916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121916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A6DFE76-A918-1961-1B60-84E876273945}" name="Mrkos, Jan" initials="JM" userId="S::mrkosja1@cvut.cz::5406a29e-2ac3-4684-ba8f-b538c8f5fb31" providerId="AD"/>
  <p188:author id="{94665495-3710-8D21-DD24-51C89CFA2D83}" name="Fiedler, David" initials="FD" userId="S::fiedlda1@cvut.cz::30f31885-50bf-4687-a852-165431c458a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C43695-B989-41DA-862E-7455DB11178E}" v="3161" vWet="3163" dt="2023-09-27T22:31:35.545"/>
    <p1510:client id="{2AA6873D-8433-4A8E-A5DE-67A9815CF3BB}" v="172" dt="2023-09-28T07:22:09.667"/>
    <p1510:client id="{38BC03CA-4EEA-4247-8327-1A4B310576FC}" v="60" vWet="62" dt="2023-09-22T15:19:29.795"/>
    <p1510:client id="{71A39452-0254-481F-46E8-C0EF33D806F3}" v="326" dt="2023-09-27T22:47:48.4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Střední styl 4 – zvýraznění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35" y="2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omments/modernComment_100_82B1E7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F5AFB9A-4D0C-4C5D-AACD-71F7F93B27BB}" authorId="{94665495-3710-8D21-DD24-51C89CFA2D83}" status="resolved" created="2023-09-21T11:41:50.153" complete="100000">
    <pc:sldMkLst xmlns:pc="http://schemas.microsoft.com/office/powerpoint/2013/main/command">
      <pc:docMk/>
      <pc:sldMk cId="137043583" sldId="256"/>
    </pc:sldMkLst>
    <p188:txBody>
      <a:bodyPr/>
      <a:lstStyle/>
      <a:p>
        <a:r>
          <a:rPr lang="cs-CZ"/>
          <a:t>číslování slidů</a:t>
        </a:r>
      </a:p>
    </p188:txBody>
  </p188:cm>
</p188:cmLst>
</file>

<file path=ppt/comments/modernComment_101_918E695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315D487-88EC-4772-89CB-FAD096CB4F88}" authorId="{94665495-3710-8D21-DD24-51C89CFA2D83}" status="resolved" created="2023-09-21T11:25:31.692" complete="100000">
    <pc:sldMkLst xmlns:pc="http://schemas.microsoft.com/office/powerpoint/2013/main/command">
      <pc:docMk/>
      <pc:sldMk cId="2442029405" sldId="257"/>
    </pc:sldMkLst>
    <p188:txBody>
      <a:bodyPr/>
      <a:lstStyle/>
      <a:p>
        <a:r>
          <a:rPr lang="cs-CZ"/>
          <a:t>zkrátit MoD úvod</a:t>
        </a:r>
      </a:p>
    </p188:txBody>
  </p188:cm>
  <p188:cm id="{2C12AA82-4381-4C41-B199-A118498E9AF9}" authorId="{9A6DFE76-A918-1961-1B60-84E876273945}" status="resolved" created="2023-09-27T08:25:30.624" complete="100000">
    <pc:sldMkLst xmlns:pc="http://schemas.microsoft.com/office/powerpoint/2013/main/command">
      <pc:docMk/>
      <pc:sldMk cId="2442029405" sldId="257"/>
    </pc:sldMkLst>
    <p188:txBody>
      <a:bodyPr/>
      <a:lstStyle/>
      <a:p>
        <a:r>
          <a:rPr lang="en-US"/>
          <a:t>Nevim jestli tenhle slide je srozumitelnej I nekomu jinemu nez nam… 😃</a:t>
        </a:r>
      </a:p>
    </p188:txBody>
  </p188:cm>
</p188:cmLst>
</file>

<file path=ppt/comments/modernComment_106_A0EBC6C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3C574DD-779A-4FCC-B5AC-780EA1FCDFDB}" authorId="{94665495-3710-8D21-DD24-51C89CFA2D83}" status="resolved" created="2023-09-21T14:45:27.886" complete="100000">
    <pc:sldMkLst xmlns:pc="http://schemas.microsoft.com/office/powerpoint/2013/main/command">
      <pc:docMk/>
      <pc:sldMk cId="2699806406" sldId="262"/>
    </pc:sldMkLst>
    <p188:txBody>
      <a:bodyPr/>
      <a:lstStyle/>
      <a:p>
        <a:r>
          <a:rPr lang="en-GB"/>
          <a:t>Add classical inst visualization</a:t>
        </a:r>
      </a:p>
    </p188:txBody>
  </p188:cm>
  <p188:cm id="{EBB74B16-F1BE-4CBA-8078-A3AF0095CD29}" authorId="{9A6DFE76-A918-1961-1B60-84E876273945}" status="resolved" created="2023-09-27T08:32:53.643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699806406" sldId="262"/>
      <ac:spMk id="2" creationId="{0B046C54-5E55-72FF-F0DA-6945FF135EBA}"/>
      <ac:txMk cp="98" len="2">
        <ac:context len="129" hash="208659968"/>
      </ac:txMk>
    </ac:txMkLst>
    <p188:pos x="2557851" y="457062"/>
    <p188:txBody>
      <a:bodyPr/>
      <a:lstStyle/>
      <a:p>
        <a:r>
          <a:rPr lang="en-US"/>
          <a:t>Co je na osach?</a:t>
        </a:r>
      </a:p>
    </p188:txBody>
  </p188:cm>
  <p188:cm id="{B580FDD7-041A-4CAA-8905-DC921B16A0D5}" authorId="{9A6DFE76-A918-1961-1B60-84E876273945}" status="resolved" created="2023-09-27T09:13:58.855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699806406" sldId="262"/>
      <ac:picMk id="7" creationId="{8EE920DE-D45D-2272-9E0E-16933A80E36E}"/>
    </ac:deMkLst>
    <p188:txBody>
      <a:bodyPr/>
      <a:lstStyle/>
      <a:p>
        <a:r>
          <a:rPr lang="en-US"/>
          <a:t>Ten obrazek ma moc male fonty a splyva s pozadim...</a:t>
        </a:r>
      </a:p>
    </p188:txBody>
  </p188:cm>
</p188:cmLst>
</file>

<file path=ppt/comments/modernComment_107_CEFD1B3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A968AEE-D01F-4291-AAF3-849F0DE3F48A}" authorId="{94665495-3710-8D21-DD24-51C89CFA2D83}" status="resolved" created="2023-09-21T11:27:37.107" complete="100000">
    <pc:sldMkLst xmlns:pc="http://schemas.microsoft.com/office/powerpoint/2013/main/command">
      <pc:docMk/>
      <pc:sldMk cId="3472694070" sldId="263"/>
    </pc:sldMkLst>
    <p188:txBody>
      <a:bodyPr/>
      <a:lstStyle/>
      <a:p>
        <a:r>
          <a:rPr lang="cs-CZ"/>
          <a:t>Víc zdůraznit, proč jsou nové instance závadné</a:t>
        </a:r>
      </a:p>
    </p188:txBody>
  </p188:cm>
  <p188:cm id="{D524669D-768E-4536-ABEA-F4775831D852}" authorId="{94665495-3710-8D21-DD24-51C89CFA2D83}" status="resolved" created="2023-09-21T11:58:28.069" complete="100000">
    <pc:sldMkLst xmlns:pc="http://schemas.microsoft.com/office/powerpoint/2013/main/command">
      <pc:docMk/>
      <pc:sldMk cId="3472694070" sldId="263"/>
    </pc:sldMkLst>
    <p188:txBody>
      <a:bodyPr/>
      <a:lstStyle/>
      <a:p>
        <a:r>
          <a:rPr lang="cs-CZ"/>
          <a:t>chybí možnost porovnat se</a:t>
        </a:r>
      </a:p>
    </p188:txBody>
  </p188:cm>
  <p188:cm id="{DB80B275-D978-4D60-820B-FCD436B728E3}" authorId="{94665495-3710-8D21-DD24-51C89CFA2D83}" status="resolved" created="2023-09-27T09:21:06.422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472694070" sldId="263"/>
      <ac:picMk id="12" creationId="{E136C117-265E-8057-270F-D765EC4FAC95}"/>
    </ac:deMkLst>
    <p188:replyLst>
      <p188:reply id="{3F443461-C14F-444F-BC3D-052E4AB98A41}" authorId="{9A6DFE76-A918-1961-1B60-84E876273945}" created="2023-09-27T10:09:30.865">
        <p188:txBody>
          <a:bodyPr/>
          <a:lstStyle/>
          <a:p>
            <a:r>
              <a:rPr lang="en-US"/>
              <a:t>😃</a:t>
            </a:r>
          </a:p>
        </p188:txBody>
      </p188:reply>
      <p188:reply id="{34D6D1BA-FA5C-40D4-8956-51CA615AF059}" authorId="{9A6DFE76-A918-1961-1B60-84E876273945}" created="2023-09-27T10:10:12.744">
        <p188:txBody>
          <a:bodyPr/>
          <a:lstStyle/>
          <a:p>
            <a:r>
              <a:rPr lang="en-US"/>
              <a:t>Me to prijde ok highlight, pritahne to pozornost</a:t>
            </a:r>
          </a:p>
        </p188:txBody>
      </p188:reply>
      <p188:reply id="{1A3C690D-8E3E-4871-8B76-9C80D23F9AB6}" authorId="{9A6DFE76-A918-1961-1B60-84E876273945}" created="2023-09-27T10:17:08.559">
        <p188:txBody>
          <a:bodyPr/>
          <a:lstStyle/>
          <a:p>
            <a:r>
              <a:rPr lang="en-US"/>
              <a:t>Ale rozumim.. Chtelo by to ale nejak vizualne provazat tenhle a ty nasledujici dva slidy</a:t>
            </a:r>
          </a:p>
        </p188:txBody>
      </p188:reply>
      <p188:reply id="{DA0D982C-C73B-46DC-B59C-FFB828517910}" authorId="{9A6DFE76-A918-1961-1B60-84E876273945}" created="2023-09-27T10:24:08.364">
        <p188:txBody>
          <a:bodyPr/>
          <a:lstStyle/>
          <a:p>
            <a:r>
              <a:rPr lang="en-US"/>
              <a:t>Jako ber to zatim jenom jako placeholder 😊
</a:t>
            </a:r>
          </a:p>
        </p188:txBody>
      </p188:reply>
    </p188:replyLst>
    <p188:txBody>
      <a:bodyPr/>
      <a:lstStyle/>
      <a:p>
        <a:r>
          <a:rPr lang="cs-CZ"/>
          <a:t>tohle už mi přijde přehnané :D</a:t>
        </a:r>
      </a:p>
    </p188:txBody>
  </p188:cm>
</p188:cmLst>
</file>

<file path=ppt/comments/modernComment_109_962AFCB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FE9438A-5FB4-44F0-9E40-CB719D0D45DC}" authorId="{94665495-3710-8D21-DD24-51C89CFA2D83}" status="resolved" created="2023-09-21T11:33:50.431" complete="100000">
    <pc:sldMkLst xmlns:pc="http://schemas.microsoft.com/office/powerpoint/2013/main/command">
      <pc:docMk/>
      <pc:sldMk cId="2519399613" sldId="265"/>
    </pc:sldMkLst>
    <p188:txBody>
      <a:bodyPr/>
      <a:lstStyle/>
      <a:p>
        <a:r>
          <a:rPr lang="cs-CZ"/>
          <a:t>add table of resources</a:t>
        </a:r>
      </a:p>
    </p188:txBody>
  </p188:cm>
  <p188:cm id="{22B28B74-2A0B-46B2-B694-E47821BA5241}" authorId="{94665495-3710-8D21-DD24-51C89CFA2D83}" status="resolved" created="2023-09-21T11:37:30.478" complete="100000">
    <pc:sldMkLst xmlns:pc="http://schemas.microsoft.com/office/powerpoint/2013/main/command">
      <pc:docMk/>
      <pc:sldMk cId="2519399613" sldId="265"/>
    </pc:sldMkLst>
    <p188:txBody>
      <a:bodyPr/>
      <a:lstStyle/>
      <a:p>
        <a:r>
          <a:rPr lang="cs-CZ"/>
          <a:t>Make a more conciese diagram</a:t>
        </a:r>
      </a:p>
    </p188:txBody>
  </p188:cm>
  <p188:cm id="{0060C211-40E3-4EC8-A277-83C41D3352A1}" authorId="{9A6DFE76-A918-1961-1B60-84E876273945}" status="resolved" created="2023-09-27T10:28:13.063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519399613" sldId="265"/>
      <ac:graphicFrameMk id="4" creationId="{59713738-41CE-4DF8-85EB-26FCDAB36DEF}"/>
    </ac:deMkLst>
    <p188:replyLst>
      <p188:reply id="{61DDB4EA-8A16-4095-91F4-117207A788E9}" authorId="{9A6DFE76-A918-1961-1B60-84E876273945}" created="2023-09-27T10:28:24.122">
        <p188:txBody>
          <a:bodyPr/>
          <a:lstStyle/>
          <a:p>
            <a:r>
              <a:rPr lang="en-US"/>
              <a:t>Obrazek je teda taky dost potato quality</a:t>
            </a:r>
          </a:p>
        </p188:txBody>
      </p188:reply>
    </p188:replyLst>
    <p188:txBody>
      <a:bodyPr/>
      <a:lstStyle/>
      <a:p>
        <a:r>
          <a:rPr lang="en-US"/>
          <a:t>Zelena s cernou je blbej kontrast
</a:t>
        </a:r>
      </a:p>
    </p188:txBody>
  </p188:cm>
</p188:cmLst>
</file>

<file path=ppt/comments/modernComment_10A_2ACDA07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2EABDF9-FEB8-4983-8E0A-CB38B42D7532}" authorId="{94665495-3710-8D21-DD24-51C89CFA2D83}" status="resolved" created="2023-09-21T11:49:16.811" complete="100000">
    <pc:sldMkLst xmlns:pc="http://schemas.microsoft.com/office/powerpoint/2013/main/command">
      <pc:docMk/>
      <pc:sldMk cId="718119026" sldId="266"/>
    </pc:sldMkLst>
    <p188:txBody>
      <a:bodyPr/>
      <a:lstStyle/>
      <a:p>
        <a:r>
          <a:rPr lang="cs-CZ"/>
          <a:t>More arguments</a:t>
        </a:r>
      </a:p>
    </p188:txBody>
  </p188:cm>
  <p188:cm id="{9A03110D-610E-4D20-82C0-8C45D0535FF5}" authorId="{94665495-3710-8D21-DD24-51C89CFA2D83}" status="resolved" created="2023-09-21T11:51:34.993" complete="100000">
    <pc:sldMkLst xmlns:pc="http://schemas.microsoft.com/office/powerpoint/2013/main/command">
      <pc:docMk/>
      <pc:sldMk cId="718119026" sldId="266"/>
    </pc:sldMkLst>
    <p188:txBody>
      <a:bodyPr/>
      <a:lstStyle/>
      <a:p>
        <a:r>
          <a:rPr lang="cs-CZ"/>
          <a:t>More slide about problems here</a:t>
        </a:r>
      </a:p>
    </p188:txBody>
  </p188:cm>
  <p188:cm id="{6C003128-F983-40AB-89E3-AE6D73F85BF3}" authorId="{94665495-3710-8D21-DD24-51C89CFA2D83}" status="resolved" created="2023-09-21T11:51:58.822" complete="100000">
    <pc:sldMkLst xmlns:pc="http://schemas.microsoft.com/office/powerpoint/2013/main/command">
      <pc:docMk/>
      <pc:sldMk cId="718119026" sldId="266"/>
    </pc:sldMkLst>
    <p188:txBody>
      <a:bodyPr/>
      <a:lstStyle/>
      <a:p>
        <a:r>
          <a:rPr lang="cs-CZ"/>
          <a:t>Move the stuff from the methodology section here</a:t>
        </a:r>
      </a:p>
    </p188:txBody>
  </p188:cm>
  <p188:cm id="{44410579-331B-492A-A4A8-5F7404AF75CA}" authorId="{9A6DFE76-A918-1961-1B60-84E876273945}" status="resolved" created="2023-09-27T10:24:33.469" complete="100000">
    <pc:sldMkLst xmlns:pc="http://schemas.microsoft.com/office/powerpoint/2013/main/command">
      <pc:docMk/>
      <pc:sldMk cId="718119026" sldId="266"/>
    </pc:sldMkLst>
    <p188:txBody>
      <a:bodyPr/>
      <a:lstStyle/>
      <a:p>
        <a:r>
          <a:rPr lang="en-US"/>
          <a:t>Myslim ze by tady mohlo byt fajn doplnit dolu konkretni rozdily, pokud jde</a:t>
        </a:r>
      </a:p>
    </p188:txBody>
  </p188:cm>
</p188:cmLst>
</file>

<file path=ppt/comments/modernComment_10B_6EA228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B4BC86F-886C-4D9D-A154-C7DE3365F93D}" authorId="{94665495-3710-8D21-DD24-51C89CFA2D83}" status="resolved" created="2023-09-21T11:40:18.006" complete="100000">
    <pc:sldMkLst xmlns:pc="http://schemas.microsoft.com/office/powerpoint/2013/main/command">
      <pc:docMk/>
      <pc:sldMk cId="116007552" sldId="267"/>
    </pc:sldMkLst>
    <p188:replyLst>
      <p188:reply id="{DC7108BC-907F-46BF-8E7F-EADB8F75D479}" authorId="{94665495-3710-8D21-DD24-51C89CFA2D83}" created="2023-09-21T11:48:04.665">
        <p188:txBody>
          <a:bodyPr/>
          <a:lstStyle/>
          <a:p>
            <a:r>
              <a:rPr lang="cs-CZ"/>
              <a:t>struktura</a:t>
            </a:r>
          </a:p>
        </p188:txBody>
      </p188:reply>
    </p188:replyLst>
    <p188:txBody>
      <a:bodyPr/>
      <a:lstStyle/>
      <a:p>
        <a:r>
          <a:rPr lang="cs-CZ"/>
          <a:t>Ukázka finálního datasetu</a:t>
        </a:r>
      </a:p>
    </p188:txBody>
  </p188:cm>
  <p188:cm id="{108F9FD5-ACCB-4192-8402-2FBDC8A87A77}" authorId="{94665495-3710-8D21-DD24-51C89CFA2D83}" status="resolved" created="2023-09-21T11:56:11.919" complete="100000">
    <pc:sldMkLst xmlns:pc="http://schemas.microsoft.com/office/powerpoint/2013/main/command">
      <pc:docMk/>
      <pc:sldMk cId="116007552" sldId="267"/>
    </pc:sldMkLst>
    <p188:txBody>
      <a:bodyPr/>
      <a:lstStyle/>
      <a:p>
        <a:r>
          <a:rPr lang="cs-CZ"/>
          <a:t>zmínit velikost, počet requestů, velikost mapy</a:t>
        </a:r>
      </a:p>
    </p188:txBody>
  </p188:cm>
  <p188:cm id="{8B30EE46-FA62-4CFE-8FA5-C00FAC852AD1}" authorId="{94665495-3710-8D21-DD24-51C89CFA2D83}" status="resolved" created="2023-09-21T11:56:25.654" complete="100000">
    <pc:sldMkLst xmlns:pc="http://schemas.microsoft.com/office/powerpoint/2013/main/command">
      <pc:docMk/>
      <pc:sldMk cId="116007552" sldId="267"/>
    </pc:sldMkLst>
    <p188:txBody>
      <a:bodyPr/>
      <a:lstStyle/>
      <a:p>
        <a:r>
          <a:rPr lang="cs-CZ"/>
          <a:t>jak dlouho se to generovalo</a:t>
        </a:r>
      </a:p>
    </p188:txBody>
  </p188:cm>
</p188:cmLst>
</file>

<file path=ppt/comments/modernComment_10C_36CDFD6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8DEF5DB-9F72-4307-82F2-BB9BBA4CB992}" authorId="{9A6DFE76-A918-1961-1B60-84E876273945}" status="resolved" created="2023-09-27T21:16:30.841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919469413" sldId="268"/>
      <ac:spMk id="5" creationId="{9751D614-A558-2F2A-AE98-860A9ECAE400}"/>
    </ac:deMkLst>
    <p188:txBody>
      <a:bodyPr/>
      <a:lstStyle/>
      <a:p>
        <a:r>
          <a:rPr lang="en-US"/>
          <a:t>Prijde mi ze by tu misto zkratek mely byt cele nazvy...</a:t>
        </a:r>
      </a:p>
    </p188:txBody>
  </p188:cm>
  <p188:cm id="{DDDE1210-617D-4588-BE9E-8DED193E124E}" authorId="{9A6DFE76-A918-1961-1B60-84E876273945}" status="resolved" created="2023-09-27T21:17:28.917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919469413" sldId="268"/>
      <ac:graphicFrameMk id="4" creationId="{13C16F3A-E717-44C6-A1FA-DEB65176584E}"/>
    </ac:deMkLst>
    <p188:txBody>
      <a:bodyPr/>
      <a:lstStyle/>
      <a:p>
        <a:r>
          <a:rPr lang="en-US"/>
          <a:t>A obrazek je teda extremne potato quality u me na kompu 😃</a:t>
        </a:r>
      </a:p>
    </p188:txBody>
  </p188:cm>
</p188:cmLst>
</file>

<file path=ppt/comments/modernComment_118_AC03248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A2D30CD-B4AE-4AE0-9965-7D76C5669298}" authorId="{94665495-3710-8D21-DD24-51C89CFA2D83}" status="resolved" created="2023-09-21T16:35:32.832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885887112" sldId="280"/>
      <ac:spMk id="3" creationId="{B3D3B865-FA32-38A7-3E4E-F758B09610C4}"/>
      <ac:txMk cp="0">
        <ac:context len="1" hash="13"/>
      </ac:txMk>
    </ac:txMkLst>
    <p188:txBody>
      <a:bodyPr/>
      <a:lstStyle/>
      <a:p>
        <a:r>
          <a:rPr lang="en-GB"/>
          <a:t>Add image example generated by QGIS</a:t>
        </a:r>
      </a:p>
    </p188:txBody>
  </p188:cm>
  <p188:cm id="{AA6C5F61-B721-4846-A2ED-34B5A147F77F}" authorId="{9A6DFE76-A918-1961-1B60-84E876273945}" status="resolved" created="2023-09-27T08:54:08.983" complete="100000">
    <pc:sldMkLst xmlns:pc="http://schemas.microsoft.com/office/powerpoint/2013/main/command">
      <pc:docMk/>
      <pc:sldMk cId="2885887112" sldId="280"/>
    </pc:sldMkLst>
    <p188:replyLst>
      <p188:reply id="{D625BA54-0547-4E71-A882-1795DAE419DD}" authorId="{94665495-3710-8D21-DD24-51C89CFA2D83}" created="2023-09-27T21:00:05.440">
        <p188:txBody>
          <a:bodyPr/>
          <a:lstStyle/>
          <a:p>
            <a:r>
              <a:rPr lang="cs-CZ"/>
              <a:t>toto bych neuváděl</a:t>
            </a:r>
          </a:p>
        </p188:txBody>
      </p188:reply>
    </p188:replyLst>
    <p188:txBody>
      <a:bodyPr/>
      <a:lstStyle/>
      <a:p>
        <a:r>
          <a:rPr lang="en-US"/>
          <a:t>And before 2013, mostly only NYC published good data</a:t>
        </a:r>
      </a:p>
    </p188:txBody>
  </p188:cm>
</p188:cmLst>
</file>

<file path=ppt/comments/modernComment_11B_9434AB3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0567576-F3D0-44EC-AE7B-5AAB638C9B2A}" authorId="{9A6DFE76-A918-1961-1B60-84E876273945}" status="resolved" created="2023-09-27T20:24:31.876" complete="100000">
    <pc:sldMkLst xmlns:pc="http://schemas.microsoft.com/office/powerpoint/2013/main/command">
      <pc:docMk/>
      <pc:sldMk cId="2486479669" sldId="283"/>
    </pc:sldMkLst>
    <p188:txBody>
      <a:bodyPr/>
      <a:lstStyle/>
      <a:p>
        <a:r>
          <a:rPr lang="en-US"/>
          <a:t>Paradni obrazky 😊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6FDE93-E9C9-41A2-9F2C-3BDAAA1E2AD8}" type="datetimeFigureOut">
              <a:rPr lang="en-US" smtClean="0"/>
              <a:t>2023-09-28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60917B-2495-4665-8BCC-44CD5234F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7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Cover light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3" descr="Obrázek 3">
            <a:extLst>
              <a:ext uri="{FF2B5EF4-FFF2-40B4-BE49-F238E27FC236}">
                <a16:creationId xmlns:a16="http://schemas.microsoft.com/office/drawing/2014/main" id="{79152031-37AD-570D-5210-D66800F82E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53" y="0"/>
            <a:ext cx="12187647" cy="6858000"/>
          </a:xfrm>
          <a:prstGeom prst="rect">
            <a:avLst/>
          </a:prstGeom>
          <a:ln w="3175">
            <a:miter lim="400000"/>
          </a:ln>
        </p:spPr>
      </p:pic>
      <p:sp>
        <p:nvSpPr>
          <p:cNvPr id="24" name="Artificial Intelligence Center Faculty of Electrical Engineering Czech Technical University in Prague"/>
          <p:cNvSpPr txBox="1">
            <a:spLocks noGrp="1"/>
          </p:cNvSpPr>
          <p:nvPr>
            <p:ph type="body" sz="quarter" idx="13"/>
          </p:nvPr>
        </p:nvSpPr>
        <p:spPr>
          <a:xfrm>
            <a:off x="486370" y="5006403"/>
            <a:ext cx="5101036" cy="1375368"/>
          </a:xfrm>
          <a:prstGeom prst="rect">
            <a:avLst/>
          </a:prstGeom>
        </p:spPr>
        <p:txBody>
          <a:bodyPr lIns="22859" tIns="22859" rIns="22859" bIns="22859" anchor="b"/>
          <a:lstStyle/>
          <a:p>
            <a:pPr lvl="0" defTabSz="914400">
              <a:lnSpc>
                <a:spcPct val="150000"/>
              </a:lnSpc>
              <a:spcBef>
                <a:spcPts val="1000"/>
              </a:spcBef>
              <a:defRPr sz="1800">
                <a:latin typeface="Epilogue Medium"/>
                <a:ea typeface="Epilogue Medium"/>
                <a:cs typeface="Epilogue Medium"/>
                <a:sym typeface="Epilogue Medium"/>
              </a:defRPr>
            </a:pPr>
            <a:r>
              <a:rPr lang="en-US"/>
              <a:t>Click to edit Master text styles</a:t>
            </a:r>
          </a:p>
        </p:txBody>
      </p:sp>
      <p:sp>
        <p:nvSpPr>
          <p:cNvPr id="25" name="Text názvu"/>
          <p:cNvSpPr txBox="1">
            <a:spLocks noGrp="1"/>
          </p:cNvSpPr>
          <p:nvPr>
            <p:ph type="title" hasCustomPrompt="1"/>
          </p:nvPr>
        </p:nvSpPr>
        <p:spPr>
          <a:xfrm>
            <a:off x="450848" y="1287495"/>
            <a:ext cx="10985502" cy="232410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cs-CZ" err="1"/>
              <a:t>Title</a:t>
            </a:r>
            <a:endParaRPr/>
          </a:p>
        </p:txBody>
      </p:sp>
      <p:sp>
        <p:nvSpPr>
          <p:cNvPr id="26" name="Podnadpis 2"/>
          <p:cNvSpPr txBox="1">
            <a:spLocks noGrp="1"/>
          </p:cNvSpPr>
          <p:nvPr>
            <p:ph type="body" sz="quarter" idx="14"/>
          </p:nvPr>
        </p:nvSpPr>
        <p:spPr>
          <a:xfrm>
            <a:off x="455611" y="3819635"/>
            <a:ext cx="11268079" cy="549013"/>
          </a:xfrm>
          <a:prstGeom prst="rect">
            <a:avLst/>
          </a:prstGeom>
        </p:spPr>
        <p:txBody>
          <a:bodyPr lIns="45719" tIns="45719" rIns="45719" bIns="45719" anchor="b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Obdélník 11"/>
          <p:cNvSpPr txBox="1">
            <a:spLocks noGrp="1"/>
          </p:cNvSpPr>
          <p:nvPr>
            <p:ph type="body" sz="quarter" idx="15"/>
          </p:nvPr>
        </p:nvSpPr>
        <p:spPr>
          <a:xfrm>
            <a:off x="5660709" y="5932898"/>
            <a:ext cx="6004561" cy="464869"/>
          </a:xfrm>
          <a:prstGeom prst="rect">
            <a:avLst/>
          </a:prstGeom>
        </p:spPr>
        <p:txBody>
          <a:bodyPr wrap="square" lIns="45719" tIns="45719" rIns="45719" bIns="45719" anchor="b">
            <a:spAutoFit/>
          </a:bodyPr>
          <a:lstStyle>
            <a:lvl1pPr algn="r" defTabSz="914400">
              <a:lnSpc>
                <a:spcPct val="150000"/>
              </a:lnSpc>
              <a:defRPr sz="1800">
                <a:latin typeface="Epilogue Medium"/>
                <a:ea typeface="Epilogue Medium"/>
                <a:cs typeface="Epilogue Medium"/>
                <a:sym typeface="Epilogue Medium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35552855-335F-2632-9857-70B6F8A30D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6" y="138544"/>
            <a:ext cx="4040078" cy="1457077"/>
          </a:xfrm>
          <a:prstGeom prst="rect">
            <a:avLst/>
          </a:prstGeom>
        </p:spPr>
      </p:pic>
      <p:pic>
        <p:nvPicPr>
          <p:cNvPr id="6" name="Picture 5" descr="A purple logo on a black background&#10;&#10;Description automatically generated">
            <a:extLst>
              <a:ext uri="{FF2B5EF4-FFF2-40B4-BE49-F238E27FC236}">
                <a16:creationId xmlns:a16="http://schemas.microsoft.com/office/drawing/2014/main" id="{6F6014DE-DBAE-2D07-8424-1418ECE3AA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6" y="138800"/>
            <a:ext cx="4040078" cy="145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7922"/>
      </p:ext>
    </p:extLst>
  </p:cSld>
  <p:clrMapOvr>
    <a:masterClrMapping/>
  </p:clrMapOvr>
  <p:transition spd="med"/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over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0001.jpg" descr="0001.jpg">
            <a:extLst>
              <a:ext uri="{FF2B5EF4-FFF2-40B4-BE49-F238E27FC236}">
                <a16:creationId xmlns:a16="http://schemas.microsoft.com/office/drawing/2014/main" id="{285939D7-8F78-2542-984A-AD8886E305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175">
            <a:miter lim="400000"/>
          </a:ln>
        </p:spPr>
      </p:pic>
      <p:sp>
        <p:nvSpPr>
          <p:cNvPr id="12" name="Artificial Intelligence Center Faculty of Electrical Engineering Czech Technical University in Prague"/>
          <p:cNvSpPr txBox="1">
            <a:spLocks noGrp="1"/>
          </p:cNvSpPr>
          <p:nvPr>
            <p:ph type="body" sz="quarter" idx="13"/>
          </p:nvPr>
        </p:nvSpPr>
        <p:spPr>
          <a:xfrm>
            <a:off x="486370" y="5006403"/>
            <a:ext cx="5101036" cy="1375368"/>
          </a:xfrm>
          <a:prstGeom prst="rect">
            <a:avLst/>
          </a:prstGeom>
        </p:spPr>
        <p:txBody>
          <a:bodyPr lIns="22859" tIns="22859" rIns="22859" bIns="22859"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 defTabSz="914400">
              <a:lnSpc>
                <a:spcPct val="150000"/>
              </a:lnSpc>
              <a:spcBef>
                <a:spcPts val="1000"/>
              </a:spcBef>
              <a:defRPr sz="1800">
                <a:latin typeface="Epilogue Medium"/>
                <a:ea typeface="Epilogue Medium"/>
                <a:cs typeface="Epilogue Medium"/>
                <a:sym typeface="Epilogue Medium"/>
              </a:defRPr>
            </a:pPr>
            <a:r>
              <a:rPr lang="en-US"/>
              <a:t>Click to edit Master text styles</a:t>
            </a:r>
          </a:p>
        </p:txBody>
      </p:sp>
      <p:sp>
        <p:nvSpPr>
          <p:cNvPr id="13" name="Text názvu"/>
          <p:cNvSpPr txBox="1">
            <a:spLocks noGrp="1"/>
          </p:cNvSpPr>
          <p:nvPr>
            <p:ph type="title" hasCustomPrompt="1"/>
          </p:nvPr>
        </p:nvSpPr>
        <p:spPr>
          <a:xfrm>
            <a:off x="450848" y="1287495"/>
            <a:ext cx="10985502" cy="2324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  <a:latin typeface="Epilogue SemiBold"/>
              </a:defRPr>
            </a:lvl1pPr>
          </a:lstStyle>
          <a:p>
            <a:r>
              <a:rPr lang="cs-CZ" err="1"/>
              <a:t>Title</a:t>
            </a:r>
            <a:endParaRPr/>
          </a:p>
        </p:txBody>
      </p:sp>
      <p:sp>
        <p:nvSpPr>
          <p:cNvPr id="14" name="Podnadpis 2"/>
          <p:cNvSpPr txBox="1">
            <a:spLocks noGrp="1"/>
          </p:cNvSpPr>
          <p:nvPr>
            <p:ph type="body" sz="quarter" idx="14"/>
          </p:nvPr>
        </p:nvSpPr>
        <p:spPr>
          <a:xfrm>
            <a:off x="455611" y="3819635"/>
            <a:ext cx="11268079" cy="549013"/>
          </a:xfrm>
          <a:prstGeom prst="rect">
            <a:avLst/>
          </a:prstGeom>
        </p:spPr>
        <p:txBody>
          <a:bodyPr lIns="45719" tIns="45719" rIns="45719" bIns="45719" anchor="b"/>
          <a:lstStyle>
            <a:lvl1pPr>
              <a:defRPr>
                <a:solidFill>
                  <a:schemeClr val="bg2"/>
                </a:solidFill>
                <a:latin typeface="Epilogue Medium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Obdélník 11"/>
          <p:cNvSpPr txBox="1">
            <a:spLocks noGrp="1"/>
          </p:cNvSpPr>
          <p:nvPr>
            <p:ph type="body" sz="quarter" idx="15"/>
          </p:nvPr>
        </p:nvSpPr>
        <p:spPr>
          <a:xfrm>
            <a:off x="5660709" y="5932898"/>
            <a:ext cx="6004561" cy="464869"/>
          </a:xfrm>
          <a:prstGeom prst="rect">
            <a:avLst/>
          </a:prstGeom>
        </p:spPr>
        <p:txBody>
          <a:bodyPr lIns="45719" tIns="45719" rIns="45719" bIns="45719" anchor="b">
            <a:spAutoFit/>
          </a:bodyPr>
          <a:lstStyle>
            <a:lvl1pPr algn="r" defTabSz="914400">
              <a:lnSpc>
                <a:spcPct val="150000"/>
              </a:lnSpc>
              <a:defRPr sz="1800">
                <a:solidFill>
                  <a:schemeClr val="bg2"/>
                </a:solidFill>
                <a:latin typeface="Epilogue Medium"/>
                <a:ea typeface="Epilogue Medium"/>
                <a:cs typeface="Epilogue Medium"/>
                <a:sym typeface="Epilogue Medium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7201303"/>
      </p:ext>
    </p:extLst>
  </p:cSld>
  <p:clrMapOvr>
    <a:masterClrMapping/>
  </p:clrMapOvr>
  <p:transition spd="med"/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&amp; img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0002.jpg" descr="00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175">
            <a:miter lim="400000"/>
          </a:ln>
        </p:spPr>
      </p:pic>
      <p:sp>
        <p:nvSpPr>
          <p:cNvPr id="24" name="Artificial Intelligence Center Faculty of Electrical Engineering Czech Technical University in Prague"/>
          <p:cNvSpPr txBox="1">
            <a:spLocks noGrp="1"/>
          </p:cNvSpPr>
          <p:nvPr>
            <p:ph type="body" sz="quarter" idx="13"/>
          </p:nvPr>
        </p:nvSpPr>
        <p:spPr>
          <a:xfrm>
            <a:off x="486370" y="5006403"/>
            <a:ext cx="5101036" cy="1375368"/>
          </a:xfrm>
          <a:prstGeom prst="rect">
            <a:avLst/>
          </a:prstGeom>
        </p:spPr>
        <p:txBody>
          <a:bodyPr lIns="22859" tIns="22859" rIns="22859" bIns="22859"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 defTabSz="914400">
              <a:lnSpc>
                <a:spcPct val="150000"/>
              </a:lnSpc>
              <a:spcBef>
                <a:spcPts val="1000"/>
              </a:spcBef>
              <a:defRPr sz="1800">
                <a:latin typeface="Epilogue Medium"/>
                <a:ea typeface="Epilogue Medium"/>
                <a:cs typeface="Epilogue Medium"/>
                <a:sym typeface="Epilogue Medium"/>
              </a:defRPr>
            </a:pPr>
            <a:r>
              <a:rPr lang="en-US"/>
              <a:t>Click to edit Master text styles</a:t>
            </a:r>
          </a:p>
        </p:txBody>
      </p:sp>
      <p:sp>
        <p:nvSpPr>
          <p:cNvPr id="25" name="Text názvu"/>
          <p:cNvSpPr txBox="1">
            <a:spLocks noGrp="1"/>
          </p:cNvSpPr>
          <p:nvPr>
            <p:ph type="title" hasCustomPrompt="1"/>
          </p:nvPr>
        </p:nvSpPr>
        <p:spPr>
          <a:xfrm>
            <a:off x="450848" y="1287495"/>
            <a:ext cx="10985502" cy="2324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cs-CZ" err="1"/>
              <a:t>Title</a:t>
            </a:r>
            <a:endParaRPr/>
          </a:p>
        </p:txBody>
      </p:sp>
      <p:sp>
        <p:nvSpPr>
          <p:cNvPr id="26" name="Podnadpis 2"/>
          <p:cNvSpPr txBox="1">
            <a:spLocks noGrp="1"/>
          </p:cNvSpPr>
          <p:nvPr>
            <p:ph type="body" sz="quarter" idx="14"/>
          </p:nvPr>
        </p:nvSpPr>
        <p:spPr>
          <a:xfrm>
            <a:off x="455611" y="3819635"/>
            <a:ext cx="11268079" cy="549013"/>
          </a:xfrm>
          <a:prstGeom prst="rect">
            <a:avLst/>
          </a:prstGeom>
        </p:spPr>
        <p:txBody>
          <a:bodyPr lIns="45719" tIns="45719" rIns="45719" bIns="45719"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Obdélník 11"/>
          <p:cNvSpPr txBox="1">
            <a:spLocks noGrp="1"/>
          </p:cNvSpPr>
          <p:nvPr>
            <p:ph type="body" sz="quarter" idx="15"/>
          </p:nvPr>
        </p:nvSpPr>
        <p:spPr>
          <a:xfrm>
            <a:off x="5660709" y="5932898"/>
            <a:ext cx="6004561" cy="464869"/>
          </a:xfrm>
          <a:prstGeom prst="rect">
            <a:avLst/>
          </a:prstGeom>
        </p:spPr>
        <p:txBody>
          <a:bodyPr wrap="square" lIns="45719" tIns="45719" rIns="45719" bIns="45719" anchor="b">
            <a:spAutoFit/>
          </a:bodyPr>
          <a:lstStyle>
            <a:lvl1pPr algn="r" defTabSz="914400">
              <a:lnSpc>
                <a:spcPct val="150000"/>
              </a:lnSpc>
              <a:defRPr sz="1800">
                <a:solidFill>
                  <a:schemeClr val="bg2"/>
                </a:solidFill>
                <a:latin typeface="Epilogue Medium"/>
                <a:ea typeface="Epilogue Medium"/>
                <a:cs typeface="Epilogue Medium"/>
                <a:sym typeface="Epilogue Medium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2272825"/>
      </p:ext>
    </p:extLst>
  </p:cSld>
  <p:clrMapOvr>
    <a:masterClrMapping/>
  </p:clrMapOvr>
  <p:transition spd="med"/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ection light">
    <p:bg>
      <p:bgPr>
        <a:solidFill>
          <a:srgbClr val="F3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Obrázek 3" descr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874" y="0"/>
            <a:ext cx="12187647" cy="6858000"/>
          </a:xfrm>
          <a:prstGeom prst="rect">
            <a:avLst/>
          </a:prstGeom>
          <a:ln w="3175">
            <a:miter lim="400000"/>
          </a:ln>
        </p:spPr>
      </p:pic>
      <p:pic>
        <p:nvPicPr>
          <p:cNvPr id="67" name="Obrázek 11" descr="Obrázek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220" y="303434"/>
            <a:ext cx="936310" cy="936311"/>
          </a:xfrm>
          <a:prstGeom prst="rect">
            <a:avLst/>
          </a:prstGeom>
          <a:ln w="3175">
            <a:miter lim="400000"/>
          </a:ln>
        </p:spPr>
      </p:pic>
      <p:sp>
        <p:nvSpPr>
          <p:cNvPr id="69" name="Obdélník 16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526729" y="6014225"/>
            <a:ext cx="6004561" cy="3073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defTabSz="914400">
              <a:defRPr sz="1400">
                <a:solidFill>
                  <a:srgbClr val="001838"/>
                </a:solidFill>
                <a:latin typeface="Epilogue Medium"/>
                <a:ea typeface="Epilogue Medium"/>
                <a:cs typeface="Epilogue Medium"/>
                <a:sym typeface="Epilogue Medium"/>
              </a:defRPr>
            </a:lvl1pPr>
          </a:lstStyle>
          <a:p>
            <a:r>
              <a:t>AI Center</a:t>
            </a:r>
            <a:r>
              <a:rPr lang="cs-CZ"/>
              <a:t> FEE CTU</a:t>
            </a:r>
            <a:endParaRPr/>
          </a:p>
        </p:txBody>
      </p:sp>
      <p:sp>
        <p:nvSpPr>
          <p:cNvPr id="71" name="Podnadpis 2"/>
          <p:cNvSpPr txBox="1">
            <a:spLocks noGrp="1"/>
          </p:cNvSpPr>
          <p:nvPr>
            <p:ph type="body" sz="quarter" idx="15"/>
          </p:nvPr>
        </p:nvSpPr>
        <p:spPr>
          <a:xfrm>
            <a:off x="442911" y="3293486"/>
            <a:ext cx="11268079" cy="776491"/>
          </a:xfrm>
          <a:prstGeom prst="rect">
            <a:avLst/>
          </a:prstGeom>
        </p:spPr>
        <p:txBody>
          <a:bodyPr lIns="45719" tIns="45719" rIns="45719" bIns="45719"/>
          <a:lstStyle>
            <a:lvl1pPr defTabSz="914400">
              <a:lnSpc>
                <a:spcPct val="90000"/>
              </a:lnSpc>
              <a:spcBef>
                <a:spcPts val="1000"/>
              </a:spcBef>
              <a:defRPr sz="3600">
                <a:solidFill>
                  <a:srgbClr val="001838"/>
                </a:solidFill>
                <a:latin typeface="Epilogue Medium"/>
                <a:ea typeface="Epilogue Medium"/>
                <a:cs typeface="Epilogue Medium"/>
                <a:sym typeface="Epilogue Medium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6553092"/>
      </p:ext>
    </p:extLst>
  </p:cSld>
  <p:clrMapOvr>
    <a:masterClrMapping/>
  </p:clrMapOvr>
  <p:transition spd="med"/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ection dark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0005.jpg" descr="000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175">
            <a:miter lim="400000"/>
          </a:ln>
        </p:spPr>
      </p:pic>
      <p:sp>
        <p:nvSpPr>
          <p:cNvPr id="81" name="Obdélník 16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526729" y="6014225"/>
            <a:ext cx="6004561" cy="3073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defTabSz="914400">
              <a:defRPr sz="1400">
                <a:solidFill>
                  <a:schemeClr val="bg2"/>
                </a:solidFill>
                <a:latin typeface="Epilogue Medium"/>
                <a:ea typeface="Epilogue Medium"/>
                <a:cs typeface="Epilogue Medium"/>
                <a:sym typeface="Epilogue Medium"/>
              </a:defRPr>
            </a:lvl1pPr>
          </a:lstStyle>
          <a:p>
            <a:r>
              <a:t>AI Center</a:t>
            </a:r>
            <a:r>
              <a:rPr lang="cs-CZ"/>
              <a:t> FEE CTU</a:t>
            </a:r>
            <a:endParaRPr/>
          </a:p>
        </p:txBody>
      </p:sp>
      <p:sp>
        <p:nvSpPr>
          <p:cNvPr id="82" name="Podnadpis 2"/>
          <p:cNvSpPr txBox="1">
            <a:spLocks noGrp="1"/>
          </p:cNvSpPr>
          <p:nvPr>
            <p:ph type="body" sz="quarter" idx="15"/>
          </p:nvPr>
        </p:nvSpPr>
        <p:spPr>
          <a:xfrm>
            <a:off x="442911" y="3293486"/>
            <a:ext cx="11268079" cy="776491"/>
          </a:xfrm>
          <a:prstGeom prst="rect">
            <a:avLst/>
          </a:prstGeom>
        </p:spPr>
        <p:txBody>
          <a:bodyPr lIns="45719" tIns="45719" rIns="45719" bIns="45719"/>
          <a:lstStyle>
            <a:lvl1pPr defTabSz="914400">
              <a:lnSpc>
                <a:spcPct val="90000"/>
              </a:lnSpc>
              <a:spcBef>
                <a:spcPts val="1000"/>
              </a:spcBef>
              <a:defRPr sz="3600">
                <a:solidFill>
                  <a:schemeClr val="bg2"/>
                </a:solidFill>
                <a:latin typeface="Epilogue Medium"/>
                <a:ea typeface="Epilogue Medium"/>
                <a:cs typeface="Epilogue Medium"/>
                <a:sym typeface="Epilogue Medium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7242299"/>
      </p:ext>
    </p:extLst>
  </p:cSld>
  <p:clrMapOvr>
    <a:masterClrMapping/>
  </p:clrMapOvr>
  <p:transition spd="med"/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brázek 8" descr="Obrázek 8"/>
          <p:cNvPicPr>
            <a:picLocks noChangeAspect="1"/>
          </p:cNvPicPr>
          <p:nvPr/>
        </p:nvPicPr>
        <p:blipFill>
          <a:blip r:embed="rId2"/>
          <a:srcRect r="5042" b="25681"/>
          <a:stretch>
            <a:fillRect/>
          </a:stretch>
        </p:blipFill>
        <p:spPr>
          <a:xfrm rot="13042647">
            <a:off x="8874823" y="-819728"/>
            <a:ext cx="3726412" cy="2425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618"/>
                </a:moveTo>
                <a:lnTo>
                  <a:pt x="20298" y="1"/>
                </a:lnTo>
                <a:lnTo>
                  <a:pt x="7332" y="0"/>
                </a:lnTo>
                <a:lnTo>
                  <a:pt x="0" y="8605"/>
                </a:lnTo>
                <a:lnTo>
                  <a:pt x="1" y="10690"/>
                </a:lnTo>
                <a:lnTo>
                  <a:pt x="5426" y="21600"/>
                </a:lnTo>
                <a:lnTo>
                  <a:pt x="21600" y="2618"/>
                </a:lnTo>
                <a:close/>
              </a:path>
            </a:pathLst>
          </a:custGeom>
          <a:ln w="3175">
            <a:miter lim="400000"/>
          </a:ln>
        </p:spPr>
      </p:pic>
      <p:pic>
        <p:nvPicPr>
          <p:cNvPr id="43" name="Obrázek 11" descr="Obrázek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220" y="303434"/>
            <a:ext cx="936310" cy="936311"/>
          </a:xfrm>
          <a:prstGeom prst="rect">
            <a:avLst/>
          </a:prstGeom>
          <a:ln w="3175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9DC234-5043-EAE7-190B-0E720FC8DBC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6D628E3-C0FB-44F5-93E2-9FCA52C90E5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C1E851-15E0-5A69-51A2-A7D72F7EF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444345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9559759"/>
      </p:ext>
    </p:extLst>
  </p:cSld>
  <p:clrMapOvr>
    <a:masterClrMapping/>
  </p:clrMapOvr>
  <p:transition spd="med"/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brázek 8" descr="Obrázek 8"/>
          <p:cNvPicPr>
            <a:picLocks noChangeAspect="1"/>
          </p:cNvPicPr>
          <p:nvPr/>
        </p:nvPicPr>
        <p:blipFill>
          <a:blip r:embed="rId2"/>
          <a:srcRect r="5042" b="25681"/>
          <a:stretch>
            <a:fillRect/>
          </a:stretch>
        </p:blipFill>
        <p:spPr>
          <a:xfrm rot="13042647">
            <a:off x="8874823" y="-819728"/>
            <a:ext cx="3726412" cy="2425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618"/>
                </a:moveTo>
                <a:lnTo>
                  <a:pt x="20298" y="1"/>
                </a:lnTo>
                <a:lnTo>
                  <a:pt x="7332" y="0"/>
                </a:lnTo>
                <a:lnTo>
                  <a:pt x="0" y="8605"/>
                </a:lnTo>
                <a:lnTo>
                  <a:pt x="1" y="10690"/>
                </a:lnTo>
                <a:lnTo>
                  <a:pt x="5426" y="21600"/>
                </a:lnTo>
                <a:lnTo>
                  <a:pt x="21600" y="2618"/>
                </a:lnTo>
                <a:close/>
              </a:path>
            </a:pathLst>
          </a:custGeom>
          <a:ln w="3175">
            <a:miter lim="400000"/>
          </a:ln>
        </p:spPr>
      </p:pic>
      <p:pic>
        <p:nvPicPr>
          <p:cNvPr id="43" name="Obrázek 11" descr="Obrázek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220" y="303434"/>
            <a:ext cx="936310" cy="936311"/>
          </a:xfrm>
          <a:prstGeom prst="rect">
            <a:avLst/>
          </a:prstGeom>
          <a:ln w="3175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9DC234-5043-EAE7-190B-0E720FC8DBC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6D628E3-C0FB-44F5-93E2-9FCA52C90E5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4FE2E9-3648-A1A7-D4F9-CB20055D51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2913" y="1395412"/>
            <a:ext cx="11191617" cy="4792951"/>
          </a:xfrm>
        </p:spPr>
        <p:txBody>
          <a:bodyPr/>
          <a:lstStyle>
            <a:lvl1pPr marL="457200" indent="-457200">
              <a:buFont typeface="+mj-lt"/>
              <a:buAutoNum type="arabicPeriod"/>
              <a:defRPr lang="en-US" dirty="0"/>
            </a:lvl1pPr>
            <a:lvl2pPr marL="914400" indent="-457200">
              <a:buFont typeface="+mj-lt"/>
              <a:buAutoNum type="arabicPeriod"/>
              <a:defRPr/>
            </a:lvl2pPr>
            <a:lvl3pPr marL="857250" indent="0">
              <a:buFont typeface="Arial" panose="020B0604020202020204" pitchFamily="34" charset="0"/>
              <a:buNone/>
              <a:defRPr lang="en-US" dirty="0" smtClean="0"/>
            </a:lvl3pPr>
            <a:lvl4pPr marL="1200150" indent="0">
              <a:buFont typeface="Arial" panose="020B0604020202020204" pitchFamily="34" charset="0"/>
              <a:buNone/>
              <a:defRPr lang="en-US" dirty="0" smtClean="0"/>
            </a:lvl4pPr>
            <a:lvl5pPr marL="1600200" indent="0">
              <a:buFont typeface="+mj-lt"/>
              <a:buNone/>
              <a:defRPr lang="en-US" dirty="0" smtClean="0"/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FD84AE-C580-958F-9D37-CA5A26ECC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41432"/>
            <a:ext cx="8756505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0745745"/>
      </p:ext>
    </p:extLst>
  </p:cSld>
  <p:clrMapOvr>
    <a:masterClrMapping/>
  </p:clrMapOvr>
  <p:transition spd="med"/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st slide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49B7E-5B05-6703-3779-EAB4BC95A1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6287" y="1560513"/>
            <a:ext cx="5993968" cy="36558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1BC2E5D-D3F9-3347-4E63-2C8F87484E7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046913" y="1560513"/>
            <a:ext cx="4433887" cy="3492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5AAE304-6952-7703-972D-B52677BE9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287" y="234950"/>
            <a:ext cx="9873240" cy="110432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A4B663-30E7-4356-8221-EE74C84B52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6288" y="5522913"/>
            <a:ext cx="10704512" cy="693737"/>
          </a:xfrm>
        </p:spPr>
        <p:txBody>
          <a:bodyPr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4565142"/>
      </p:ext>
    </p:extLst>
  </p:cSld>
  <p:clrMapOvr>
    <a:masterClrMapping/>
  </p:clrMapOvr>
  <p:transition spd="med"/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11" descr="Obrázek 11">
            <a:extLst>
              <a:ext uri="{FF2B5EF4-FFF2-40B4-BE49-F238E27FC236}">
                <a16:creationId xmlns:a16="http://schemas.microsoft.com/office/drawing/2014/main" id="{A066BA57-FE29-FD93-9D3B-3CDDE6EF56C6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783468" y="248017"/>
            <a:ext cx="936310" cy="936311"/>
          </a:xfrm>
          <a:prstGeom prst="rect">
            <a:avLst/>
          </a:prstGeom>
          <a:ln w="3175">
            <a:miter lim="400000"/>
          </a:ln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1918D8-74FF-FC42-1CEB-11C77C4AE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210217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Click to edit Master text styles</a:t>
            </a:r>
          </a:p>
          <a:p>
            <a:pPr marL="857250" lvl="4" indent="-400050">
              <a:buFont typeface="+mj-lt"/>
              <a:buAutoNum type="arabicPeriod"/>
            </a:pPr>
            <a:r>
              <a:rPr lang="en-US"/>
              <a:t>Second level</a:t>
            </a:r>
          </a:p>
          <a:p>
            <a:pPr marL="857250" lvl="2" indent="400050">
              <a:buFont typeface="+mj-lt"/>
              <a:buAutoNum type="arabicPeriod"/>
            </a:pPr>
            <a:r>
              <a:rPr lang="en-US"/>
              <a:t>Third level</a:t>
            </a:r>
          </a:p>
          <a:p>
            <a:pPr marL="1600200" lvl="3" indent="-400050">
              <a:buFont typeface="+mj-lt"/>
              <a:buAutoNum type="arabicPeriod"/>
            </a:pPr>
            <a:r>
              <a:rPr lang="en-US"/>
              <a:t>Fourth level</a:t>
            </a:r>
          </a:p>
          <a:p>
            <a:pPr marL="1600200" lvl="4" indent="457200">
              <a:buFont typeface="+mj-lt"/>
              <a:buAutoNum type="arabicPeriod"/>
            </a:pPr>
            <a:r>
              <a:rPr lang="en-US"/>
              <a:t>Fifth level</a:t>
            </a:r>
          </a:p>
          <a:p>
            <a:pPr lvl="4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2602BB-F7EB-1091-E0ED-BD71128543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F6D628E3-C0FB-44F5-93E2-9FCA52C90E5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C7FEC48F-75B2-D193-DCE6-442E706F9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6676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5" r:id="rId4"/>
    <p:sldLayoutId id="2147483666" r:id="rId5"/>
    <p:sldLayoutId id="2147483673" r:id="rId6"/>
    <p:sldLayoutId id="2147483674" r:id="rId7"/>
    <p:sldLayoutId id="2147483667" r:id="rId8"/>
  </p:sldLayoutIdLst>
  <p:transition spd="med"/>
  <p:hf hdr="0" ftr="0" dt="0"/>
  <p:txStyles>
    <p:titleStyle>
      <a:lvl1pPr marL="0" marR="0" indent="0" algn="l" defTabSz="121916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-96" baseline="0">
          <a:solidFill>
            <a:schemeClr val="bg1"/>
          </a:solidFill>
          <a:uFillTx/>
          <a:latin typeface="Epilogue SemiBold"/>
          <a:ea typeface="+mj-ea"/>
          <a:cs typeface="+mj-cs"/>
          <a:sym typeface="Helvetica"/>
        </a:defRPr>
      </a:lvl1pPr>
      <a:lvl2pPr marL="0" marR="0" indent="457200" algn="l" defTabSz="121916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-96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914400" algn="l" defTabSz="121916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-96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1371600" algn="l" defTabSz="121916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-96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1828800" algn="l" defTabSz="121916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-96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2286000" algn="l" defTabSz="121916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-96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2743200" algn="l" defTabSz="121916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-96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3200400" algn="l" defTabSz="121916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-96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3657600" algn="l" defTabSz="121916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-96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0" marR="0" indent="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bg1"/>
          </a:solidFill>
          <a:uFillTx/>
          <a:latin typeface="Epilogue Medium"/>
          <a:ea typeface="+mj-ea"/>
          <a:cs typeface="+mj-cs"/>
          <a:sym typeface="Helvetica"/>
        </a:defRPr>
      </a:lvl1pPr>
      <a:lvl2pPr marL="0" marR="0" indent="4572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bg1"/>
          </a:solidFill>
          <a:uFillTx/>
          <a:latin typeface="Epilogue Medium"/>
          <a:ea typeface="+mj-ea"/>
          <a:cs typeface="+mj-cs"/>
          <a:sym typeface="Helvetica"/>
        </a:defRPr>
      </a:lvl2pPr>
      <a:lvl3pPr marL="0" marR="0" indent="9144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bg1"/>
          </a:solidFill>
          <a:uFillTx/>
          <a:latin typeface="Epilogue Medium"/>
          <a:ea typeface="+mj-ea"/>
          <a:cs typeface="+mj-cs"/>
          <a:sym typeface="Helvetica"/>
        </a:defRPr>
      </a:lvl3pPr>
      <a:lvl4pPr marL="0" marR="0" indent="13716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bg1"/>
          </a:solidFill>
          <a:uFillTx/>
          <a:latin typeface="Epilogue Medium"/>
          <a:ea typeface="+mj-ea"/>
          <a:cs typeface="+mj-cs"/>
          <a:sym typeface="Helvetica"/>
        </a:defRPr>
      </a:lvl4pPr>
      <a:lvl5pPr marL="0" marR="0" indent="18288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bg1"/>
          </a:solidFill>
          <a:uFillTx/>
          <a:latin typeface="Epilogue Medium"/>
          <a:ea typeface="+mj-ea"/>
          <a:cs typeface="+mj-cs"/>
          <a:sym typeface="Helvetica"/>
        </a:defRPr>
      </a:lvl5pPr>
      <a:lvl6pPr marL="0" marR="0" indent="22860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27432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32004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36576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2921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2921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2921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2921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2921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2921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2921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2921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2921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8/10/relationships/comments" Target="../comments/modernComment_100_82B1E7F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microsoft.com/office/2018/10/relationships/comments" Target="../comments/modernComment_10B_6EA228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microsoft.com/office/2018/10/relationships/comments" Target="../comments/modernComment_109_962AFCBD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8/10/relationships/comments" Target="../comments/modernComment_11B_9434AB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microsoft.com/office/2018/10/relationships/comments" Target="../comments/modernComment_10C_36CDFD6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ithub.com/aicenter/Ridesharing_DARP_instances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microsoft.com/office/2018/10/relationships/comments" Target="../comments/modernComment_101_918E695D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8/10/relationships/comments" Target="../comments/modernComment_106_A0EBC6C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8/10/relationships/comments" Target="../comments/modernComment_107_CEFD1B3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i.org/10.1016/j.trc.2021.103520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8/10/relationships/comments" Target="../comments/modernComment_118_AC03248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8/10/relationships/comments" Target="../comments/modernComment_10A_2ACDA07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7E7BF63-2CC4-4B63-B966-D3B6760D1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/>
              <a:t>Department of Computer Science, Faculty of Electrical Engineering, CTU in Prague, Czech Republic.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ABA7F-39F9-4B74-92A1-4FD924F3C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Large-scale Ridesharing DARP Instances Based on Real Travel Demand</a:t>
            </a:r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3BA527-B56C-AD11-A57F-5B8DB8A921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David Fiedler, Jan </a:t>
            </a:r>
            <a:r>
              <a:rPr lang="en-US" err="1"/>
              <a:t>Mrkos</a:t>
            </a:r>
            <a:endParaRPr lang="en-US"/>
          </a:p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F26E2DC-392B-0129-3F61-E8C73892E7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oogle Shape;101;p25">
            <a:extLst>
              <a:ext uri="{FF2B5EF4-FFF2-40B4-BE49-F238E27FC236}">
                <a16:creationId xmlns:a16="http://schemas.microsoft.com/office/drawing/2014/main" id="{386C8CA0-F6C1-42DA-A8C3-13875EC0442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6927" y="406326"/>
            <a:ext cx="1808343" cy="8811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043583"/>
      </p:ext>
    </p:extLst>
  </p:cSld>
  <p:clrMapOvr>
    <a:masterClrMapping/>
  </p:clrMapOvr>
  <p:transition spd="med"/>
  <p:extLst>
    <p:ext uri="{6950BFC3-D8DA-4A85-94F7-54DA5524770B}">
      <p188:commentRel xmlns:p188="http://schemas.microsoft.com/office/powerpoint/2018/8/main" r:id="rId2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B93875-5461-633A-B2F7-65A7FC415D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2EA1E2-16E1-2089-2B54-4851783E7A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Our proposed DARP dataset</a:t>
            </a:r>
          </a:p>
        </p:txBody>
      </p:sp>
      <p:sp>
        <p:nvSpPr>
          <p:cNvPr id="3" name="Zástupný symbol pro číslo snímku 2">
            <a:extLst>
              <a:ext uri="{FF2B5EF4-FFF2-40B4-BE49-F238E27FC236}">
                <a16:creationId xmlns:a16="http://schemas.microsoft.com/office/drawing/2014/main" id="{EF90386C-3784-DAB8-3D06-33CAB8FE270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F5C12366-5C8A-4EA8-BF4A-42F0A9EE1BDC}" type="slidenum">
              <a:rPr lang="en-GB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3343355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A15B001-A1F1-315D-BC80-FA0AA4546D8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5C12366-5C8A-4EA8-BF4A-42F0A9EE1BDC}" type="slidenum">
              <a:rPr lang="en-GB" smtClean="0"/>
              <a:t>11</a:t>
            </a:fld>
            <a:endParaRPr lang="cs-CZ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119C1C9-EF51-F787-D9B8-A7CB29430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Our proposed DARP dataset</a:t>
            </a:r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EFDE0E0-BA2B-43D1-BFA9-35A3A10E50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453982"/>
              </p:ext>
            </p:extLst>
          </p:nvPr>
        </p:nvGraphicFramePr>
        <p:xfrm>
          <a:off x="7892716" y="0"/>
          <a:ext cx="4299284" cy="6892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2" imgW="0" imgH="360" progId="FoxitReader.Document">
                  <p:embed/>
                </p:oleObj>
              </mc:Choice>
              <mc:Fallback>
                <p:oleObj name="PDF" r:id="rId2" imgW="0" imgH="360" progId="FoxitReader.Document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EFDE0E0-BA2B-43D1-BFA9-35A3A10E50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892716" y="0"/>
                        <a:ext cx="4299284" cy="6892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08E891C-D61C-52C3-D7C9-C22CB4BFBF17}"/>
              </a:ext>
            </a:extLst>
          </p:cNvPr>
          <p:cNvSpPr txBox="1">
            <a:spLocks/>
          </p:cNvSpPr>
          <p:nvPr/>
        </p:nvSpPr>
        <p:spPr>
          <a:xfrm>
            <a:off x="7289" y="2489099"/>
            <a:ext cx="2117407" cy="616017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457200" marR="0" indent="-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lang="en-US" sz="2400" b="0" i="0" u="none" strike="noStrike" cap="none" spc="0" baseline="0" dirty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1pPr>
            <a:lvl2pPr marL="914400" marR="0" indent="-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2400" b="0" i="0" u="none" strike="noStrike" cap="none" spc="0" baseline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2pPr>
            <a:lvl3pPr marL="857250" marR="0" indent="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0" i="0" u="none" strike="noStrike" cap="none" spc="0" baseline="0" dirty="0" smtClean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3pPr>
            <a:lvl4pPr marL="1200150" marR="0" indent="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0" i="0" u="none" strike="noStrike" cap="none" spc="0" baseline="0" dirty="0" smtClean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4pPr>
            <a:lvl5pPr marL="1600200" marR="0" indent="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n-US" sz="2400" b="0" i="0" u="none" strike="noStrike" cap="none" spc="0" baseline="0" dirty="0" smtClean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5pPr>
            <a:lvl6pPr marL="0" marR="0" indent="22860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2743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3200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3657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>
              <a:buFont typeface="+mj-lt"/>
              <a:buNone/>
            </a:pPr>
            <a:r>
              <a:rPr lang="en-US" sz="2000" b="1"/>
              <a:t>Data sources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2F51869-0E9D-F0A2-0207-E1AF73E171EC}"/>
              </a:ext>
            </a:extLst>
          </p:cNvPr>
          <p:cNvSpPr txBox="1">
            <a:spLocks/>
          </p:cNvSpPr>
          <p:nvPr/>
        </p:nvSpPr>
        <p:spPr>
          <a:xfrm>
            <a:off x="151948" y="4019010"/>
            <a:ext cx="1570370" cy="51039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457200" marR="0" indent="-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lang="en-US" sz="2400" b="0" i="0" u="none" strike="noStrike" cap="none" spc="0" baseline="0" dirty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1pPr>
            <a:lvl2pPr marL="914400" marR="0" indent="-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2400" b="0" i="0" u="none" strike="noStrike" cap="none" spc="0" baseline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2pPr>
            <a:lvl3pPr marL="857250" marR="0" indent="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0" i="0" u="none" strike="noStrike" cap="none" spc="0" baseline="0" dirty="0" smtClean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3pPr>
            <a:lvl4pPr marL="1200150" marR="0" indent="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0" i="0" u="none" strike="noStrike" cap="none" spc="0" baseline="0" dirty="0" smtClean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4pPr>
            <a:lvl5pPr marL="1600200" marR="0" indent="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n-US" sz="2400" b="0" i="0" u="none" strike="noStrike" cap="none" spc="0" baseline="0" dirty="0" smtClean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5pPr>
            <a:lvl6pPr marL="0" marR="0" indent="22860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2743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3200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3657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>
              <a:buFont typeface="+mj-lt"/>
              <a:buNone/>
            </a:pPr>
            <a:r>
              <a:rPr lang="en-US" sz="2000" b="1" dirty="0"/>
              <a:t>Locations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E4A5549-55C6-3148-8FCC-9FB3627E66D9}"/>
              </a:ext>
            </a:extLst>
          </p:cNvPr>
          <p:cNvSpPr txBox="1">
            <a:spLocks/>
          </p:cNvSpPr>
          <p:nvPr/>
        </p:nvSpPr>
        <p:spPr>
          <a:xfrm>
            <a:off x="5900" y="5594461"/>
            <a:ext cx="2122626" cy="520567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457200" marR="0" indent="-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lang="en-US" sz="2400" b="0" i="0" u="none" strike="noStrike" cap="none" spc="0" baseline="0" dirty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1pPr>
            <a:lvl2pPr marL="914400" marR="0" indent="-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2400" b="0" i="0" u="none" strike="noStrike" cap="none" spc="0" baseline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2pPr>
            <a:lvl3pPr marL="857250" marR="0" indent="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0" i="0" u="none" strike="noStrike" cap="none" spc="0" baseline="0" dirty="0" smtClean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3pPr>
            <a:lvl4pPr marL="1200150" marR="0" indent="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0" i="0" u="none" strike="noStrike" cap="none" spc="0" baseline="0" dirty="0" smtClean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4pPr>
            <a:lvl5pPr marL="1600200" marR="0" indent="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n-US" sz="2400" b="0" i="0" u="none" strike="noStrike" cap="none" spc="0" baseline="0" dirty="0" smtClean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5pPr>
            <a:lvl6pPr marL="0" marR="0" indent="22860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2743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3200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3657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>
              <a:buFont typeface="+mj-lt"/>
              <a:buNone/>
            </a:pPr>
            <a:r>
              <a:rPr lang="en-US" sz="2000" b="1"/>
              <a:t>Reproducible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1C6BD5A-8EEA-0AC2-4BAC-429D0989A8FB}"/>
              </a:ext>
            </a:extLst>
          </p:cNvPr>
          <p:cNvSpPr/>
          <p:nvPr/>
        </p:nvSpPr>
        <p:spPr>
          <a:xfrm>
            <a:off x="1852797" y="2030931"/>
            <a:ext cx="2647018" cy="4325419"/>
          </a:xfrm>
          <a:prstGeom prst="roundRect">
            <a:avLst>
              <a:gd name="adj" fmla="val 3977"/>
            </a:avLst>
          </a:prstGeom>
          <a:solidFill>
            <a:schemeClr val="accent6">
              <a:lumMod val="40000"/>
              <a:lumOff val="60000"/>
            </a:schemeClr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indent="0" algn="l">
              <a:buNone/>
            </a:pP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5388DFA-BE09-C803-CE69-C4ACFD27C81C}"/>
              </a:ext>
            </a:extLst>
          </p:cNvPr>
          <p:cNvSpPr/>
          <p:nvPr/>
        </p:nvSpPr>
        <p:spPr>
          <a:xfrm>
            <a:off x="4676115" y="2030929"/>
            <a:ext cx="2920827" cy="4325419"/>
          </a:xfrm>
          <a:prstGeom prst="roundRect">
            <a:avLst>
              <a:gd name="adj" fmla="val 3977"/>
            </a:avLst>
          </a:prstGeom>
          <a:solidFill>
            <a:schemeClr val="accent2">
              <a:lumMod val="40000"/>
              <a:lumOff val="60000"/>
            </a:schemeClr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indent="0" algn="l">
              <a:buNone/>
            </a:pP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057BE78-03DA-C1BE-DA58-72F0F4FB294E}"/>
              </a:ext>
            </a:extLst>
          </p:cNvPr>
          <p:cNvSpPr txBox="1">
            <a:spLocks/>
          </p:cNvSpPr>
          <p:nvPr/>
        </p:nvSpPr>
        <p:spPr>
          <a:xfrm>
            <a:off x="1775372" y="1325168"/>
            <a:ext cx="2752234" cy="515609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457200" marR="0" indent="-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lang="en-US" sz="2400" b="0" i="0" u="none" strike="noStrike" cap="none" spc="0" baseline="0" dirty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1pPr>
            <a:lvl2pPr marL="914400" marR="0" indent="-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2400" b="0" i="0" u="none" strike="noStrike" cap="none" spc="0" baseline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2pPr>
            <a:lvl3pPr marL="857250" marR="0" indent="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0" i="0" u="none" strike="noStrike" cap="none" spc="0" baseline="0" dirty="0" smtClean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3pPr>
            <a:lvl4pPr marL="1200150" marR="0" indent="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0" i="0" u="none" strike="noStrike" cap="none" spc="0" baseline="0" dirty="0" smtClean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4pPr>
            <a:lvl5pPr marL="1600200" marR="0" indent="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n-US" sz="2400" b="0" i="0" u="none" strike="noStrike" cap="none" spc="0" baseline="0" dirty="0" smtClean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5pPr>
            <a:lvl6pPr marL="0" marR="0" indent="22860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2743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3200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3657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>
              <a:buFont typeface="+mj-lt"/>
              <a:buNone/>
            </a:pPr>
            <a:r>
              <a:rPr lang="en-US" b="1"/>
              <a:t>Existing datasets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BFAD49F-1DEF-D1F5-E235-4D0186C3F96F}"/>
              </a:ext>
            </a:extLst>
          </p:cNvPr>
          <p:cNvSpPr txBox="1">
            <a:spLocks/>
          </p:cNvSpPr>
          <p:nvPr/>
        </p:nvSpPr>
        <p:spPr>
          <a:xfrm>
            <a:off x="4688820" y="1328197"/>
            <a:ext cx="2893153" cy="51039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457200" marR="0" indent="-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lang="en-US" sz="2400" b="0" i="0" u="none" strike="noStrike" cap="none" spc="0" baseline="0" dirty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1pPr>
            <a:lvl2pPr marL="914400" marR="0" indent="-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2400" b="0" i="0" u="none" strike="noStrike" cap="none" spc="0" baseline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2pPr>
            <a:lvl3pPr marL="857250" marR="0" indent="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0" i="0" u="none" strike="noStrike" cap="none" spc="0" baseline="0" dirty="0" smtClean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3pPr>
            <a:lvl4pPr marL="1200150" marR="0" indent="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0" i="0" u="none" strike="noStrike" cap="none" spc="0" baseline="0" dirty="0" smtClean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4pPr>
            <a:lvl5pPr marL="1600200" marR="0" indent="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n-US" sz="2400" b="0" i="0" u="none" strike="noStrike" cap="none" spc="0" baseline="0" dirty="0" smtClean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5pPr>
            <a:lvl6pPr marL="0" marR="0" indent="22860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2743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3200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3657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>
              <a:buFont typeface="+mj-lt"/>
              <a:buNone/>
            </a:pPr>
            <a:r>
              <a:rPr lang="en-US" b="1"/>
              <a:t>Proposed dataset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CE01D95-22D8-4064-0324-03752829EBA7}"/>
              </a:ext>
            </a:extLst>
          </p:cNvPr>
          <p:cNvSpPr txBox="1">
            <a:spLocks/>
          </p:cNvSpPr>
          <p:nvPr/>
        </p:nvSpPr>
        <p:spPr>
          <a:xfrm>
            <a:off x="1852795" y="5088339"/>
            <a:ext cx="2638699" cy="111821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457200" marR="0" indent="-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lang="en-US" sz="2400" b="0" i="0" u="none" strike="noStrike" cap="none" spc="0" baseline="0" dirty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1pPr>
            <a:lvl2pPr marL="914400" marR="0" indent="-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2400" b="0" i="0" u="none" strike="noStrike" cap="none" spc="0" baseline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2pPr>
            <a:lvl3pPr marL="857250" marR="0" indent="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0" i="0" u="none" strike="noStrike" cap="none" spc="0" baseline="0" dirty="0" smtClean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3pPr>
            <a:lvl4pPr marL="1200150" marR="0" indent="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0" i="0" u="none" strike="noStrike" cap="none" spc="0" baseline="0" dirty="0" smtClean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4pPr>
            <a:lvl5pPr marL="1600200" marR="0" indent="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n-US" sz="2400" b="0" i="0" u="none" strike="noStrike" cap="none" spc="0" baseline="0" dirty="0" smtClean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5pPr>
            <a:lvl6pPr marL="0" marR="0" indent="22860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2743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3200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3657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dirty="0"/>
              <a:t>No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Unpublished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Proprietary code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D09D22E1-B889-D234-BF22-6E59E8B5C249}"/>
              </a:ext>
            </a:extLst>
          </p:cNvPr>
          <p:cNvSpPr txBox="1">
            <a:spLocks/>
          </p:cNvSpPr>
          <p:nvPr/>
        </p:nvSpPr>
        <p:spPr>
          <a:xfrm>
            <a:off x="1852797" y="3588452"/>
            <a:ext cx="2638698" cy="129638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marL="457200" marR="0" indent="-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lang="en-US" sz="2400" b="0" i="0" u="none" strike="noStrike" cap="none" spc="0" baseline="0" dirty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1pPr>
            <a:lvl2pPr marL="914400" marR="0" indent="-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2400" b="0" i="0" u="none" strike="noStrike" cap="none" spc="0" baseline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2pPr>
            <a:lvl3pPr marL="857250" marR="0" indent="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0" i="0" u="none" strike="noStrike" cap="none" spc="0" baseline="0" dirty="0" smtClean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3pPr>
            <a:lvl4pPr marL="1200150" marR="0" indent="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0" i="0" u="none" strike="noStrike" cap="none" spc="0" baseline="0" dirty="0" smtClean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4pPr>
            <a:lvl5pPr marL="1600200" marR="0" indent="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n-US" sz="2400" b="0" i="0" u="none" strike="noStrike" cap="none" spc="0" baseline="0" dirty="0" smtClean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5pPr>
            <a:lvl6pPr marL="0" marR="0" indent="22860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2743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3200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3657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dirty="0"/>
              <a:t>Manhattan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Very high demand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Specific topology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64B7E728-56B8-D9D3-9BA2-FDB98233C74F}"/>
              </a:ext>
            </a:extLst>
          </p:cNvPr>
          <p:cNvSpPr txBox="1">
            <a:spLocks/>
          </p:cNvSpPr>
          <p:nvPr/>
        </p:nvSpPr>
        <p:spPr>
          <a:xfrm>
            <a:off x="1852797" y="2146743"/>
            <a:ext cx="2647018" cy="129638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 lnSpcReduction="10000"/>
          </a:bodyPr>
          <a:lstStyle>
            <a:lvl1pPr marL="457200" marR="0" indent="-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lang="en-US" sz="2400" b="0" i="0" u="none" strike="noStrike" cap="none" spc="0" baseline="0" dirty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1pPr>
            <a:lvl2pPr marL="914400" marR="0" indent="-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2400" b="0" i="0" u="none" strike="noStrike" cap="none" spc="0" baseline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2pPr>
            <a:lvl3pPr marL="857250" marR="0" indent="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0" i="0" u="none" strike="noStrike" cap="none" spc="0" baseline="0" dirty="0" smtClean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3pPr>
            <a:lvl4pPr marL="1200150" marR="0" indent="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0" i="0" u="none" strike="noStrike" cap="none" spc="0" baseline="0" dirty="0" smtClean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4pPr>
            <a:lvl5pPr marL="1600200" marR="0" indent="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n-US" sz="2400" b="0" i="0" u="none" strike="noStrike" cap="none" spc="0" baseline="0" dirty="0" smtClean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5pPr>
            <a:lvl6pPr marL="0" marR="0" indent="22860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2743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3200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3657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dirty="0"/>
              <a:t>Pre-2013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Pre-Covid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Outdated traffic patterns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E2A077F-3CF8-7F2F-13EE-0DB9DFC37EEB}"/>
              </a:ext>
            </a:extLst>
          </p:cNvPr>
          <p:cNvSpPr txBox="1">
            <a:spLocks/>
          </p:cNvSpPr>
          <p:nvPr/>
        </p:nvSpPr>
        <p:spPr>
          <a:xfrm>
            <a:off x="4688820" y="2146743"/>
            <a:ext cx="2890202" cy="1296380"/>
          </a:xfrm>
          <a:prstGeom prst="rect">
            <a:avLst/>
          </a:prstGeom>
        </p:spPr>
        <p:txBody>
          <a:bodyPr vert="horz" lIns="91440" tIns="45720" rIns="91440" bIns="45720" numCol="1" rtlCol="0">
            <a:normAutofit lnSpcReduction="10000"/>
          </a:bodyPr>
          <a:lstStyle>
            <a:lvl1pPr marL="457200" marR="0" indent="-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lang="en-US" sz="2400" b="0" i="0" u="none" strike="noStrike" cap="none" spc="0" baseline="0" dirty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1pPr>
            <a:lvl2pPr marL="914400" marR="0" indent="-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2400" b="0" i="0" u="none" strike="noStrike" cap="none" spc="0" baseline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2pPr>
            <a:lvl3pPr marL="857250" marR="0" indent="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0" i="0" u="none" strike="noStrike" cap="none" spc="0" baseline="0" dirty="0" smtClean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3pPr>
            <a:lvl4pPr marL="1200150" marR="0" indent="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0" i="0" u="none" strike="noStrike" cap="none" spc="0" baseline="0" dirty="0" smtClean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4pPr>
            <a:lvl5pPr marL="1600200" marR="0" indent="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n-US" sz="2400" b="0" i="0" u="none" strike="noStrike" cap="none" spc="0" baseline="0" dirty="0" smtClean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5pPr>
            <a:lvl6pPr marL="0" marR="0" indent="22860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2743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3200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3657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dirty="0"/>
              <a:t>Latest available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Current travel patterns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Any time available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A620ED6-33BB-AA8C-CE1F-311F3943F4A2}"/>
              </a:ext>
            </a:extLst>
          </p:cNvPr>
          <p:cNvSpPr txBox="1">
            <a:spLocks/>
          </p:cNvSpPr>
          <p:nvPr/>
        </p:nvSpPr>
        <p:spPr>
          <a:xfrm>
            <a:off x="4689510" y="3588452"/>
            <a:ext cx="2920827" cy="129638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 lnSpcReduction="10000"/>
          </a:bodyPr>
          <a:lstStyle>
            <a:lvl1pPr marL="457200" marR="0" indent="-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lang="en-US" sz="2400" b="0" i="0" u="none" strike="noStrike" cap="none" spc="0" baseline="0" dirty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1pPr>
            <a:lvl2pPr marL="914400" marR="0" indent="-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2400" b="0" i="0" u="none" strike="noStrike" cap="none" spc="0" baseline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2pPr>
            <a:lvl3pPr marL="857250" marR="0" indent="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0" i="0" u="none" strike="noStrike" cap="none" spc="0" baseline="0" dirty="0" smtClean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3pPr>
            <a:lvl4pPr marL="1200150" marR="0" indent="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0" i="0" u="none" strike="noStrike" cap="none" spc="0" baseline="0" dirty="0" smtClean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4pPr>
            <a:lvl5pPr marL="1600200" marR="0" indent="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n-US" sz="2400" b="0" i="0" u="none" strike="noStrike" cap="none" spc="0" baseline="0" dirty="0" smtClean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5pPr>
            <a:lvl6pPr marL="0" marR="0" indent="22860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2743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3200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3657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dirty="0"/>
              <a:t>4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NYC, Manhattan, DC, Chicago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Varied topology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601321A-F124-6532-F762-286ED92E270C}"/>
              </a:ext>
            </a:extLst>
          </p:cNvPr>
          <p:cNvSpPr txBox="1">
            <a:spLocks/>
          </p:cNvSpPr>
          <p:nvPr/>
        </p:nvSpPr>
        <p:spPr>
          <a:xfrm>
            <a:off x="4688820" y="5106642"/>
            <a:ext cx="2873562" cy="129638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457200" marR="0" indent="-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lang="en-US" sz="2400" b="0" i="0" u="none" strike="noStrike" cap="none" spc="0" baseline="0" dirty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1pPr>
            <a:lvl2pPr marL="914400" marR="0" indent="-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2400" b="0" i="0" u="none" strike="noStrike" cap="none" spc="0" baseline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2pPr>
            <a:lvl3pPr marL="857250" marR="0" indent="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0" i="0" u="none" strike="noStrike" cap="none" spc="0" baseline="0" dirty="0" smtClean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3pPr>
            <a:lvl4pPr marL="1200150" marR="0" indent="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0" i="0" u="none" strike="noStrike" cap="none" spc="0" baseline="0" dirty="0" smtClean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4pPr>
            <a:lvl5pPr marL="1600200" marR="0" indent="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n-US" sz="2400" b="0" i="0" u="none" strike="noStrike" cap="none" spc="0" baseline="0" dirty="0" smtClean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5pPr>
            <a:lvl6pPr marL="0" marR="0" indent="22860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2743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3200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3657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dirty="0"/>
              <a:t>Yes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Full dataset available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Open source</a:t>
            </a:r>
          </a:p>
        </p:txBody>
      </p:sp>
    </p:spTree>
    <p:extLst>
      <p:ext uri="{BB962C8B-B14F-4D97-AF65-F5344CB8AC3E}">
        <p14:creationId xmlns:p14="http://schemas.microsoft.com/office/powerpoint/2010/main" val="39015429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FD4FA26-8870-F2C8-59AB-832A24DF04C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5C12366-5C8A-4EA8-BF4A-42F0A9EE1BDC}" type="slidenum">
              <a:rPr lang="en-GB" smtClean="0"/>
              <a:t>12</a:t>
            </a:fld>
            <a:endParaRPr lang="cs-CZ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DBD0FF9-A2E3-A56D-0C9A-B87FDAAB4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New Instances Dataset</a:t>
            </a:r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E7769F4-2A86-4FB5-B187-E856C61AA9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2442200"/>
              </p:ext>
            </p:extLst>
          </p:nvPr>
        </p:nvGraphicFramePr>
        <p:xfrm>
          <a:off x="7914040" y="0"/>
          <a:ext cx="427796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3" imgW="0" imgH="360" progId="FoxitReader.Document">
                  <p:embed/>
                </p:oleObj>
              </mc:Choice>
              <mc:Fallback>
                <p:oleObj name="PDF" r:id="rId3" imgW="0" imgH="360" progId="FoxitReader.Document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E7769F4-2A86-4FB5-B187-E856C61AA9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14040" y="0"/>
                        <a:ext cx="427796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1FAF55-C1B4-3B92-A044-CF941F5030EB}"/>
              </a:ext>
            </a:extLst>
          </p:cNvPr>
          <p:cNvSpPr/>
          <p:nvPr/>
        </p:nvSpPr>
        <p:spPr>
          <a:xfrm>
            <a:off x="1059578" y="4484537"/>
            <a:ext cx="5210070" cy="1827451"/>
          </a:xfrm>
          <a:prstGeom prst="roundRect">
            <a:avLst/>
          </a:prstGeom>
          <a:solidFill>
            <a:schemeClr val="bg1">
              <a:lumMod val="25000"/>
              <a:lumOff val="75000"/>
            </a:schemeClr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l"/>
            <a:r>
              <a:rPr lang="en-US" sz="2400"/>
              <a:t>Largest instance – NYC, 16 hours:</a:t>
            </a:r>
          </a:p>
          <a:p>
            <a:pPr marL="628650" lvl="3" indent="-342900" algn="l">
              <a:buFont typeface="Arial"/>
              <a:buChar char="•"/>
            </a:pPr>
            <a:r>
              <a:rPr lang="en-US" sz="2000">
                <a:solidFill>
                  <a:srgbClr val="001938"/>
                </a:solidFill>
              </a:rPr>
              <a:t>541 000 requests</a:t>
            </a:r>
          </a:p>
          <a:p>
            <a:pPr marL="628650" lvl="3" indent="-342900" algn="l">
              <a:buFont typeface="Arial"/>
              <a:buChar char="•"/>
            </a:pPr>
            <a:r>
              <a:rPr lang="en-US" sz="2000">
                <a:solidFill>
                  <a:srgbClr val="001938"/>
                </a:solidFill>
              </a:rPr>
              <a:t>6 600 vehicles</a:t>
            </a:r>
          </a:p>
          <a:p>
            <a:pPr marL="628650" lvl="7" indent="-342900" algn="l">
              <a:buFont typeface="Arial"/>
              <a:buChar char="•"/>
            </a:pPr>
            <a:r>
              <a:rPr lang="en-US" sz="2000">
                <a:solidFill>
                  <a:srgbClr val="001938"/>
                </a:solidFill>
              </a:rPr>
              <a:t>113 000 Nodes </a:t>
            </a:r>
          </a:p>
          <a:p>
            <a:pPr marL="628650" lvl="3" indent="-342900" algn="l">
              <a:buFont typeface="Arial"/>
              <a:buChar char="•"/>
            </a:pPr>
            <a:r>
              <a:rPr lang="en-US" sz="2000">
                <a:solidFill>
                  <a:srgbClr val="001938"/>
                </a:solidFill>
              </a:rPr>
              <a:t>281 000 edges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8331F49A-3D15-75F0-C33D-087F12E0BA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628532"/>
              </p:ext>
            </p:extLst>
          </p:nvPr>
        </p:nvGraphicFramePr>
        <p:xfrm>
          <a:off x="298848" y="1608427"/>
          <a:ext cx="7422354" cy="199495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75033">
                  <a:extLst>
                    <a:ext uri="{9D8B030D-6E8A-4147-A177-3AD203B41FA5}">
                      <a16:colId xmlns:a16="http://schemas.microsoft.com/office/drawing/2014/main" val="2186211061"/>
                    </a:ext>
                  </a:extLst>
                </a:gridCol>
                <a:gridCol w="4547321">
                  <a:extLst>
                    <a:ext uri="{9D8B030D-6E8A-4147-A177-3AD203B41FA5}">
                      <a16:colId xmlns:a16="http://schemas.microsoft.com/office/drawing/2014/main" val="3996428734"/>
                    </a:ext>
                  </a:extLst>
                </a:gridCol>
              </a:tblGrid>
              <a:tr h="664986">
                <a:tc>
                  <a:txBody>
                    <a:bodyPr/>
                    <a:lstStyle/>
                    <a:p>
                      <a:pPr algn="l"/>
                      <a:r>
                        <a:rPr lang="en-US" sz="2400" b="0">
                          <a:solidFill>
                            <a:schemeClr val="bg1"/>
                          </a:solidFill>
                        </a:rPr>
                        <a:t>Areas: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>
                          <a:solidFill>
                            <a:schemeClr val="bg1"/>
                          </a:solidFill>
                        </a:rPr>
                        <a:t>NYC, Manhattan, Chicago, DC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7458843"/>
                  </a:ext>
                </a:extLst>
              </a:tr>
              <a:tr h="664986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Instance Duration: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30 seconds to 16 hours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3041165"/>
                  </a:ext>
                </a:extLst>
              </a:tr>
              <a:tr h="664986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Max Delay: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3, 5 and 10 min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31589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0075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C76C228E-6BBF-E5D0-5F35-F290D311C71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5C12366-5C8A-4EA8-BF4A-42F0A9EE1BDC}" type="slidenum">
              <a:rPr lang="en-GB" smtClean="0"/>
              <a:t>13</a:t>
            </a:fld>
            <a:endParaRPr lang="cs-CZ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2C32C71-F8E7-9B9E-92E4-4BE90364C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Brief methodology</a:t>
            </a:r>
            <a:br>
              <a:rPr lang="en-US"/>
            </a:br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9713738-41CE-4DF8-85EB-26FCDAB36D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9719335"/>
              </p:ext>
            </p:extLst>
          </p:nvPr>
        </p:nvGraphicFramePr>
        <p:xfrm>
          <a:off x="165542" y="1882853"/>
          <a:ext cx="11858318" cy="44734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3" imgW="0" imgH="360" progId="FoxitReader.Document">
                  <p:embed/>
                </p:oleObj>
              </mc:Choice>
              <mc:Fallback>
                <p:oleObj name="PDF" r:id="rId3" imgW="0" imgH="360" progId="FoxitReader.Document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9713738-41CE-4DF8-85EB-26FCDAB36D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5542" y="1882853"/>
                        <a:ext cx="11858318" cy="44734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9399613"/>
      </p:ext>
    </p:extLst>
  </p:cSld>
  <p:clrMapOvr>
    <a:masterClrMapping/>
  </p:clrMapOvr>
  <p:transition spd="med"/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2FD07-3D15-2B01-409A-8AFBAF65120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5C12366-5C8A-4EA8-BF4A-42F0A9EE1BDC}" type="slidenum">
              <a:rPr lang="en-GB" smtClean="0"/>
              <a:t>14</a:t>
            </a:fld>
            <a:endParaRPr lang="en-GB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8560B01-7C46-A620-28EB-F36B11E1C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Even briefer methodology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161D04-2F85-3BA7-31C1-067AC9DB0391}"/>
              </a:ext>
            </a:extLst>
          </p:cNvPr>
          <p:cNvSpPr txBox="1"/>
          <p:nvPr/>
        </p:nvSpPr>
        <p:spPr>
          <a:xfrm>
            <a:off x="995334" y="1728823"/>
            <a:ext cx="1763382" cy="7078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Uber Speed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8F7AD5-7438-095F-B173-994DD1DCE639}"/>
              </a:ext>
            </a:extLst>
          </p:cNvPr>
          <p:cNvSpPr txBox="1"/>
          <p:nvPr/>
        </p:nvSpPr>
        <p:spPr>
          <a:xfrm>
            <a:off x="1245972" y="2991597"/>
            <a:ext cx="1628962" cy="7078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Open Street Maps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F53986-AAC0-0F97-D815-C4BB290840CF}"/>
              </a:ext>
            </a:extLst>
          </p:cNvPr>
          <p:cNvSpPr txBox="1"/>
          <p:nvPr/>
        </p:nvSpPr>
        <p:spPr>
          <a:xfrm>
            <a:off x="1453486" y="4319007"/>
            <a:ext cx="1258743" cy="7078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Zone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3B255B-F94A-B4E6-94E2-79A79E552173}"/>
              </a:ext>
            </a:extLst>
          </p:cNvPr>
          <p:cNvSpPr txBox="1"/>
          <p:nvPr/>
        </p:nvSpPr>
        <p:spPr>
          <a:xfrm>
            <a:off x="1307306" y="5648464"/>
            <a:ext cx="1519538" cy="7078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Demand Dataset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73A54B-0CE0-EE83-D908-F986D9E86591}"/>
              </a:ext>
            </a:extLst>
          </p:cNvPr>
          <p:cNvSpPr txBox="1"/>
          <p:nvPr/>
        </p:nvSpPr>
        <p:spPr>
          <a:xfrm>
            <a:off x="5254312" y="1728823"/>
            <a:ext cx="1625315" cy="70788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Speed Processing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AED2A0-A89A-88D0-0739-39B61E12A84C}"/>
              </a:ext>
            </a:extLst>
          </p:cNvPr>
          <p:cNvSpPr txBox="1"/>
          <p:nvPr/>
        </p:nvSpPr>
        <p:spPr>
          <a:xfrm>
            <a:off x="5332023" y="2978816"/>
            <a:ext cx="1461179" cy="70788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Map Processing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0AED33-3B4B-D534-A666-CC01D5B2997B}"/>
              </a:ext>
            </a:extLst>
          </p:cNvPr>
          <p:cNvSpPr txBox="1"/>
          <p:nvPr/>
        </p:nvSpPr>
        <p:spPr>
          <a:xfrm>
            <a:off x="5172185" y="4901794"/>
            <a:ext cx="1780333" cy="70788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Demand Processing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1530F7-A604-E46E-B2B5-B40C3A3A1B69}"/>
              </a:ext>
            </a:extLst>
          </p:cNvPr>
          <p:cNvSpPr txBox="1"/>
          <p:nvPr/>
        </p:nvSpPr>
        <p:spPr>
          <a:xfrm>
            <a:off x="7669936" y="3782326"/>
            <a:ext cx="1092783" cy="70788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Fleet sizing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9F0AD7-F06A-2A57-A5A6-C315F6EE9423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2758716" y="2082766"/>
            <a:ext cx="249559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3F602A1-2C89-61A1-BFF6-D7A1702D2EB3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2874934" y="3332759"/>
            <a:ext cx="2457089" cy="127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61F4115-65CA-99B8-87FF-E3E4226DDF68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6062613" y="2436709"/>
            <a:ext cx="4357" cy="542107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D96C94E-900F-0344-8127-75FF7108E7E9}"/>
              </a:ext>
            </a:extLst>
          </p:cNvPr>
          <p:cNvCxnSpPr>
            <a:cxnSpLocks/>
            <a:stCxn id="11" idx="0"/>
            <a:endCxn id="10" idx="2"/>
          </p:cNvCxnSpPr>
          <p:nvPr/>
        </p:nvCxnSpPr>
        <p:spPr>
          <a:xfrm flipV="1">
            <a:off x="6062352" y="3686702"/>
            <a:ext cx="261" cy="1215092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E779B63-665A-8036-DD26-4494AD5FC1B3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2712229" y="4672950"/>
            <a:ext cx="2459956" cy="5827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6AF34B9-35D3-8930-B402-B7AC79CC4B0B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2826844" y="5255737"/>
            <a:ext cx="2345341" cy="7466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F76D1BB-167B-17D3-67B9-6CC8372DFDFD}"/>
              </a:ext>
            </a:extLst>
          </p:cNvPr>
          <p:cNvCxnSpPr>
            <a:cxnSpLocks/>
            <a:stCxn id="10" idx="3"/>
            <a:endCxn id="12" idx="0"/>
          </p:cNvCxnSpPr>
          <p:nvPr/>
        </p:nvCxnSpPr>
        <p:spPr>
          <a:xfrm>
            <a:off x="6793202" y="3332759"/>
            <a:ext cx="1423126" cy="4495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330C207-9450-CF69-19E2-7A771FEF7DE5}"/>
              </a:ext>
            </a:extLst>
          </p:cNvPr>
          <p:cNvCxnSpPr>
            <a:cxnSpLocks/>
            <a:stCxn id="11" idx="3"/>
            <a:endCxn id="12" idx="2"/>
          </p:cNvCxnSpPr>
          <p:nvPr/>
        </p:nvCxnSpPr>
        <p:spPr>
          <a:xfrm flipV="1">
            <a:off x="6952518" y="4490212"/>
            <a:ext cx="1263810" cy="7655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8AAC7D2-CA01-B9F4-B459-61C9186C00F4}"/>
              </a:ext>
            </a:extLst>
          </p:cNvPr>
          <p:cNvSpPr/>
          <p:nvPr/>
        </p:nvSpPr>
        <p:spPr>
          <a:xfrm>
            <a:off x="9823651" y="3450047"/>
            <a:ext cx="1719401" cy="1222903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Instance</a:t>
            </a:r>
            <a:endParaRPr lang="en-GB" sz="2000">
              <a:solidFill>
                <a:schemeClr val="bg1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2987FB6-D9C5-482B-9D57-5C6A570F3A07}"/>
              </a:ext>
            </a:extLst>
          </p:cNvPr>
          <p:cNvCxnSpPr>
            <a:cxnSpLocks/>
            <a:stCxn id="12" idx="3"/>
            <a:endCxn id="42" idx="2"/>
          </p:cNvCxnSpPr>
          <p:nvPr/>
        </p:nvCxnSpPr>
        <p:spPr>
          <a:xfrm flipV="1">
            <a:off x="8762719" y="4061499"/>
            <a:ext cx="1060932" cy="747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AF7AA74-592F-DA80-50B6-C78B817BFB2F}"/>
              </a:ext>
            </a:extLst>
          </p:cNvPr>
          <p:cNvCxnSpPr>
            <a:cxnSpLocks/>
            <a:stCxn id="11" idx="3"/>
            <a:endCxn id="42" idx="4"/>
          </p:cNvCxnSpPr>
          <p:nvPr/>
        </p:nvCxnSpPr>
        <p:spPr>
          <a:xfrm flipV="1">
            <a:off x="6952518" y="4672950"/>
            <a:ext cx="3730834" cy="5827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18B8C46-04BB-894E-DE5C-893D09F0F1FB}"/>
              </a:ext>
            </a:extLst>
          </p:cNvPr>
          <p:cNvCxnSpPr>
            <a:cxnSpLocks/>
            <a:stCxn id="10" idx="3"/>
            <a:endCxn id="42" idx="0"/>
          </p:cNvCxnSpPr>
          <p:nvPr/>
        </p:nvCxnSpPr>
        <p:spPr>
          <a:xfrm>
            <a:off x="6793202" y="3332759"/>
            <a:ext cx="3890150" cy="1172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8412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4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5888FB-9444-11B2-3A56-9C79EAA917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8C7920-BFE3-27CD-AEC2-F832E268CF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Dataset contents</a:t>
            </a:r>
          </a:p>
        </p:txBody>
      </p:sp>
      <p:sp>
        <p:nvSpPr>
          <p:cNvPr id="3" name="Zástupný symbol pro číslo snímku 2">
            <a:extLst>
              <a:ext uri="{FF2B5EF4-FFF2-40B4-BE49-F238E27FC236}">
                <a16:creationId xmlns:a16="http://schemas.microsoft.com/office/drawing/2014/main" id="{C51AFEC6-0B8E-27B3-F8B6-0120A6133DC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F5C12366-5C8A-4EA8-BF4A-42F0A9EE1BDC}" type="slidenum">
              <a:rPr lang="en-GB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2842281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48010684-3DDF-150D-AC71-04DA63C63D8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6D628E3-C0FB-44F5-93E2-9FCA52C90E57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Nadpis 3">
            <a:extLst>
              <a:ext uri="{FF2B5EF4-FFF2-40B4-BE49-F238E27FC236}">
                <a16:creationId xmlns:a16="http://schemas.microsoft.com/office/drawing/2014/main" id="{6809E3E4-4304-972E-18ED-597BDF81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err="1"/>
              <a:t>Content</a:t>
            </a:r>
            <a:r>
              <a:rPr lang="cs-CZ"/>
              <a:t> </a:t>
            </a:r>
            <a:r>
              <a:rPr lang="cs-CZ" err="1"/>
              <a:t>of</a:t>
            </a:r>
            <a:r>
              <a:rPr lang="cs-CZ"/>
              <a:t> </a:t>
            </a:r>
            <a:r>
              <a:rPr lang="cs-CZ" err="1"/>
              <a:t>an</a:t>
            </a:r>
            <a:r>
              <a:rPr lang="cs-CZ"/>
              <a:t> Instance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B69CF02B-B327-0684-5CA5-4342B8B31D2A}"/>
              </a:ext>
            </a:extLst>
          </p:cNvPr>
          <p:cNvSpPr txBox="1"/>
          <p:nvPr/>
        </p:nvSpPr>
        <p:spPr>
          <a:xfrm>
            <a:off x="1078776" y="4727399"/>
            <a:ext cx="2204357" cy="159017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cs-CZ" sz="2000" b="1" dirty="0"/>
              <a:t>Map</a:t>
            </a:r>
          </a:p>
          <a:p>
            <a:pPr marL="171450" indent="-171450" algn="l">
              <a:buFont typeface="Arial"/>
              <a:buChar char="•"/>
            </a:pPr>
            <a:r>
              <a:rPr lang="en-US" sz="2000" dirty="0"/>
              <a:t>c</a:t>
            </a:r>
            <a:r>
              <a:rPr lang="cs-CZ" sz="2000" dirty="0"/>
              <a:t>sv</a:t>
            </a:r>
          </a:p>
          <a:p>
            <a:pPr marL="171450" indent="-171450" algn="l">
              <a:buFont typeface="Arial"/>
              <a:buChar char="•"/>
            </a:pPr>
            <a:r>
              <a:rPr lang="en-US" sz="2000" dirty="0"/>
              <a:t>s</a:t>
            </a:r>
            <a:r>
              <a:rPr lang="cs-CZ" sz="2000" dirty="0" err="1"/>
              <a:t>hapefiles</a:t>
            </a:r>
            <a:endParaRPr lang="en-US" sz="2000" dirty="0"/>
          </a:p>
          <a:p>
            <a:pPr marL="171450" indent="-171450" algn="l">
              <a:buFont typeface="Arial"/>
              <a:buChar char="•"/>
            </a:pPr>
            <a:r>
              <a:rPr lang="en-US" sz="2000" dirty="0"/>
              <a:t>distance matrix with travel times</a:t>
            </a:r>
            <a:endParaRPr lang="cs-CZ" sz="2000" dirty="0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E3D72D21-2C8C-3246-D670-2DD37BBA7765}"/>
              </a:ext>
            </a:extLst>
          </p:cNvPr>
          <p:cNvSpPr txBox="1"/>
          <p:nvPr/>
        </p:nvSpPr>
        <p:spPr>
          <a:xfrm>
            <a:off x="5150685" y="4732160"/>
            <a:ext cx="2204357" cy="97462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cs-CZ" sz="2000" b="1" err="1"/>
              <a:t>Demand</a:t>
            </a:r>
            <a:endParaRPr lang="cs-CZ" sz="2000" b="1"/>
          </a:p>
          <a:p>
            <a:pPr marL="171450" indent="-171450" algn="l">
              <a:buFont typeface="Arial"/>
              <a:buChar char="•"/>
            </a:pPr>
            <a:r>
              <a:rPr lang="en-US" sz="2000"/>
              <a:t>c</a:t>
            </a:r>
            <a:r>
              <a:rPr lang="cs-CZ" sz="2000"/>
              <a:t>sv</a:t>
            </a:r>
          </a:p>
          <a:p>
            <a:pPr marL="171450" indent="-171450" algn="l">
              <a:buFont typeface="Arial"/>
              <a:buChar char="•"/>
            </a:pPr>
            <a:r>
              <a:rPr lang="cs-CZ" sz="2000" err="1"/>
              <a:t>shapefiles</a:t>
            </a:r>
            <a:endParaRPr lang="cs-CZ" sz="2000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F323729F-70A0-08BD-A98F-8C38D0BE47A9}"/>
              </a:ext>
            </a:extLst>
          </p:cNvPr>
          <p:cNvSpPr txBox="1"/>
          <p:nvPr/>
        </p:nvSpPr>
        <p:spPr>
          <a:xfrm>
            <a:off x="9640868" y="4731862"/>
            <a:ext cx="2204357" cy="97462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cs-CZ" sz="2000" b="1" err="1"/>
              <a:t>Vehicles</a:t>
            </a:r>
            <a:endParaRPr lang="cs-CZ" sz="2000" b="1"/>
          </a:p>
          <a:p>
            <a:pPr marL="171450" indent="-171450" algn="l">
              <a:buFont typeface="Arial"/>
              <a:buChar char="•"/>
            </a:pPr>
            <a:r>
              <a:rPr lang="en-US" sz="2000"/>
              <a:t>c</a:t>
            </a:r>
            <a:r>
              <a:rPr lang="cs-CZ" sz="2000"/>
              <a:t>sv</a:t>
            </a:r>
          </a:p>
          <a:p>
            <a:pPr marL="171450" indent="-171450" algn="l">
              <a:buFont typeface="Arial"/>
              <a:buChar char="•"/>
            </a:pPr>
            <a:r>
              <a:rPr lang="cs-CZ" sz="2000" err="1"/>
              <a:t>shapefiles</a:t>
            </a:r>
            <a:endParaRPr lang="cs-CZ" sz="20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A19E20-458D-A8B4-F3CD-63AF810C2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477" y="1507101"/>
            <a:ext cx="3924775" cy="31801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E277FC-7F33-D59D-2979-977E76368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252" y="1507101"/>
            <a:ext cx="4357242" cy="31801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77E92C-4D56-BD64-4D6A-DB44F27BF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571" y="1507101"/>
            <a:ext cx="4298048" cy="3180192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A4F51CE-F6F2-6EFC-732A-8EA588C10830}"/>
              </a:ext>
            </a:extLst>
          </p:cNvPr>
          <p:cNvSpPr/>
          <p:nvPr/>
        </p:nvSpPr>
        <p:spPr>
          <a:xfrm>
            <a:off x="6036631" y="6110595"/>
            <a:ext cx="4357242" cy="491510"/>
          </a:xfrm>
          <a:prstGeom prst="roundRect">
            <a:avLst>
              <a:gd name="adj" fmla="val 3977"/>
            </a:avLst>
          </a:prstGeom>
          <a:solidFill>
            <a:schemeClr val="accent2">
              <a:lumMod val="40000"/>
              <a:lumOff val="60000"/>
            </a:schemeClr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indent="0">
              <a:buNone/>
            </a:pPr>
            <a:r>
              <a:rPr lang="en-US" sz="2800">
                <a:solidFill>
                  <a:schemeClr val="bg1"/>
                </a:solidFill>
              </a:rPr>
              <a:t>Allow easy visualization!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DCAC466-FEF9-145C-0F16-C94E1339A701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2533650" y="5619750"/>
            <a:ext cx="3502981" cy="736600"/>
          </a:xfrm>
          <a:prstGeom prst="straightConnector1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338EC2D-3119-AE1D-822D-BCBCA72FBB9A}"/>
              </a:ext>
            </a:extLst>
          </p:cNvPr>
          <p:cNvCxnSpPr/>
          <p:nvPr/>
        </p:nvCxnSpPr>
        <p:spPr>
          <a:xfrm flipH="1" flipV="1">
            <a:off x="6096000" y="5751652"/>
            <a:ext cx="228600" cy="358942"/>
          </a:xfrm>
          <a:prstGeom prst="straightConnector1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A685371-4DAD-E720-17F1-99DABC562DAD}"/>
              </a:ext>
            </a:extLst>
          </p:cNvPr>
          <p:cNvCxnSpPr/>
          <p:nvPr/>
        </p:nvCxnSpPr>
        <p:spPr>
          <a:xfrm flipV="1">
            <a:off x="9982200" y="5706488"/>
            <a:ext cx="142875" cy="404107"/>
          </a:xfrm>
          <a:prstGeom prst="straightConnector1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4864796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3" grpId="0" animBg="1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FD2156F-5A57-E18D-79AC-8FB6F7194DF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5C12366-5C8A-4EA8-BF4A-42F0A9EE1BDC}" type="slidenum">
              <a:rPr lang="en-GB" smtClean="0"/>
              <a:t>17</a:t>
            </a:fld>
            <a:endParaRPr lang="cs-C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51D614-A558-2F2A-AE98-860A9ECAE4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2913" y="1395412"/>
            <a:ext cx="4636239" cy="4792951"/>
          </a:xfrm>
        </p:spPr>
        <p:txBody>
          <a:bodyPr vert="horz" lIns="91440" tIns="45720" rIns="91440" bIns="45720" numCol="1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Two methods compared:</a:t>
            </a:r>
          </a:p>
          <a:p>
            <a:pPr lvl="1"/>
            <a:r>
              <a:rPr lang="en-US" dirty="0"/>
              <a:t>Insertion Heuristic (IH)</a:t>
            </a:r>
          </a:p>
          <a:p>
            <a:pPr lvl="1"/>
            <a:r>
              <a:rPr lang="en-US" dirty="0"/>
              <a:t>Vehicle Group Assignment (VGA) (optimal)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The optimal method is most beneficial on large instances (Manhattan, NYC)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Solutions published as well!</a:t>
            </a:r>
            <a:endParaRPr lang="en-GB" dirty="0"/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2A54EDC-83D7-65D6-2A91-91E40E2BA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Ridesharing efficiency results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3C16F3A-E717-44C6-A1FA-DEB6517658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3248976"/>
              </p:ext>
            </p:extLst>
          </p:nvPr>
        </p:nvGraphicFramePr>
        <p:xfrm>
          <a:off x="4959112" y="1228398"/>
          <a:ext cx="7291191" cy="5675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3" imgW="0" imgH="360" progId="FoxitReader.Document">
                  <p:embed/>
                </p:oleObj>
              </mc:Choice>
              <mc:Fallback>
                <p:oleObj name="PDF" r:id="rId3" imgW="0" imgH="360" progId="FoxitReader.Document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3C16F3A-E717-44C6-A1FA-DEB6517658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59112" y="1228398"/>
                        <a:ext cx="7291191" cy="56754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9469413"/>
      </p:ext>
    </p:extLst>
  </p:cSld>
  <p:clrMapOvr>
    <a:masterClrMapping/>
  </p:clrMapOvr>
  <p:transition spd="med"/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ECD93C-BFF5-4037-9C54-C1C6CB679D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/>
              <a:t>Evaluating DARP solution methods on large scale up to date instances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Comparison between cities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Instances can be used also to test solution methods for other problems (fleet-sizing, rebalancing,…)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New instances can be generated using the methodology, as the code is open sourced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D03ED6-8388-4F8A-8DBC-AC6EE11F3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Possible use cases for the community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93F6E2-59A2-C0A4-09D9-9745308122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https://github.com/aicenter/Ridesharing_DARP_instances</a:t>
            </a:r>
            <a:endParaRPr lang="en-GB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D1B215AA-432E-AF9C-A216-AEA5B933E3E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F5C12366-5C8A-4EA8-BF4A-42F0A9EE1BDC}" type="slidenum">
              <a:rPr lang="en-GB" smtClean="0"/>
              <a:t>18</a:t>
            </a:fld>
            <a:endParaRPr lang="cs-CZ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FABB3E-BB69-4EAC-9C4C-4B5865360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611" y="1478973"/>
            <a:ext cx="3208789" cy="3208789"/>
          </a:xfrm>
          <a:prstGeom prst="rect">
            <a:avLst/>
          </a:prstGeom>
        </p:spPr>
      </p:pic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7A528B9-CB86-ADC9-46D3-03B6C5709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25" y="5714015"/>
            <a:ext cx="600075" cy="33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7236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620FFCFC-23E2-C255-99D4-87F14EC67C2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6D628E3-C0FB-44F5-93E2-9FCA52C90E57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C2A626E7-A90E-6621-7D12-9DB6A5806B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vert="horz" lIns="91440" tIns="45720" rIns="91440" bIns="45720" numCol="1" rtlCol="0" anchor="t">
            <a:normAutofit/>
          </a:bodyPr>
          <a:lstStyle/>
          <a:p>
            <a:pPr marL="0" indent="0">
              <a:buNone/>
            </a:pPr>
            <a:r>
              <a:rPr lang="cs-CZ" err="1"/>
              <a:t>Solution</a:t>
            </a:r>
            <a:r>
              <a:rPr lang="cs-CZ"/>
              <a:t> file: </a:t>
            </a:r>
            <a:r>
              <a:rPr lang="cs-CZ" err="1"/>
              <a:t>json</a:t>
            </a:r>
            <a:endParaRPr lang="cs-CZ"/>
          </a:p>
          <a:p>
            <a:pPr marL="342900" indent="-342900">
              <a:buFont typeface="Arial"/>
              <a:buChar char="•"/>
            </a:pPr>
            <a:r>
              <a:rPr lang="cs-CZ" err="1"/>
              <a:t>Exact</a:t>
            </a:r>
            <a:r>
              <a:rPr lang="cs-CZ"/>
              <a:t> </a:t>
            </a:r>
            <a:r>
              <a:rPr lang="cs-CZ" err="1"/>
              <a:t>plan</a:t>
            </a:r>
            <a:r>
              <a:rPr lang="cs-CZ"/>
              <a:t> </a:t>
            </a:r>
            <a:r>
              <a:rPr lang="cs-CZ" err="1"/>
              <a:t>for</a:t>
            </a:r>
            <a:r>
              <a:rPr lang="cs-CZ"/>
              <a:t> </a:t>
            </a:r>
            <a:r>
              <a:rPr lang="cs-CZ" err="1"/>
              <a:t>each</a:t>
            </a:r>
            <a:r>
              <a:rPr lang="cs-CZ"/>
              <a:t> </a:t>
            </a:r>
            <a:r>
              <a:rPr lang="cs-CZ" err="1"/>
              <a:t>vehicle</a:t>
            </a:r>
            <a:r>
              <a:rPr lang="cs-CZ"/>
              <a:t>, </a:t>
            </a:r>
            <a:r>
              <a:rPr lang="cs-CZ" err="1"/>
              <a:t>including</a:t>
            </a:r>
            <a:r>
              <a:rPr lang="cs-CZ"/>
              <a:t> </a:t>
            </a:r>
            <a:r>
              <a:rPr lang="cs-CZ" err="1"/>
              <a:t>times</a:t>
            </a:r>
            <a:r>
              <a:rPr lang="cs-CZ"/>
              <a:t> </a:t>
            </a:r>
            <a:r>
              <a:rPr lang="cs-CZ" err="1"/>
              <a:t>of</a:t>
            </a:r>
            <a:r>
              <a:rPr lang="cs-CZ"/>
              <a:t> </a:t>
            </a:r>
            <a:r>
              <a:rPr lang="cs-CZ" err="1"/>
              <a:t>each</a:t>
            </a:r>
            <a:r>
              <a:rPr lang="cs-CZ"/>
              <a:t> </a:t>
            </a:r>
            <a:r>
              <a:rPr lang="cs-CZ" err="1"/>
              <a:t>action</a:t>
            </a:r>
            <a:endParaRPr lang="cs-CZ"/>
          </a:p>
          <a:p>
            <a:pPr marL="342900" indent="-342900">
              <a:buFont typeface="Arial"/>
              <a:buChar char="•"/>
            </a:pPr>
            <a:r>
              <a:rPr lang="cs-CZ"/>
              <a:t>List </a:t>
            </a:r>
            <a:r>
              <a:rPr lang="cs-CZ" err="1"/>
              <a:t>of</a:t>
            </a:r>
            <a:r>
              <a:rPr lang="cs-CZ"/>
              <a:t> </a:t>
            </a:r>
            <a:r>
              <a:rPr lang="cs-CZ" err="1"/>
              <a:t>dropped</a:t>
            </a:r>
            <a:r>
              <a:rPr lang="cs-CZ"/>
              <a:t> </a:t>
            </a:r>
            <a:r>
              <a:rPr lang="cs-CZ" err="1"/>
              <a:t>request</a:t>
            </a:r>
            <a:endParaRPr lang="cs-CZ"/>
          </a:p>
          <a:p>
            <a:pPr marL="342900" indent="-342900">
              <a:buFont typeface="Arial"/>
              <a:buChar char="•"/>
            </a:pPr>
            <a:endParaRPr lang="cs-CZ"/>
          </a:p>
          <a:p>
            <a:pPr marL="0" indent="0">
              <a:buNone/>
            </a:pPr>
            <a:r>
              <a:rPr lang="cs-CZ"/>
              <a:t>Performance </a:t>
            </a:r>
            <a:r>
              <a:rPr lang="cs-CZ" err="1"/>
              <a:t>file</a:t>
            </a:r>
            <a:endParaRPr lang="cs-CZ"/>
          </a:p>
          <a:p>
            <a:pPr marL="342900" indent="-342900">
              <a:buFont typeface="Arial"/>
              <a:buChar char="•"/>
            </a:pPr>
            <a:r>
              <a:rPr lang="cs-CZ" err="1"/>
              <a:t>Total</a:t>
            </a:r>
            <a:r>
              <a:rPr lang="cs-CZ"/>
              <a:t> </a:t>
            </a:r>
            <a:r>
              <a:rPr lang="cs-CZ" err="1"/>
              <a:t>computation</a:t>
            </a:r>
            <a:r>
              <a:rPr lang="cs-CZ"/>
              <a:t> </a:t>
            </a:r>
            <a:r>
              <a:rPr lang="cs-CZ" err="1"/>
              <a:t>time</a:t>
            </a:r>
            <a:endParaRPr lang="cs-CZ"/>
          </a:p>
          <a:p>
            <a:pPr marL="342900" indent="-342900">
              <a:buFont typeface="Arial"/>
              <a:buChar char="•"/>
            </a:pPr>
            <a:r>
              <a:rPr lang="cs-CZ" err="1"/>
              <a:t>Peak</a:t>
            </a:r>
            <a:r>
              <a:rPr lang="cs-CZ"/>
              <a:t> </a:t>
            </a:r>
            <a:r>
              <a:rPr lang="cs-CZ" err="1"/>
              <a:t>memory</a:t>
            </a:r>
            <a:endParaRPr lang="cs-CZ"/>
          </a:p>
          <a:p>
            <a:pPr marL="342900" indent="-342900">
              <a:buFont typeface="Arial"/>
              <a:buChar char="•"/>
            </a:pPr>
            <a:r>
              <a:rPr lang="cs-CZ" err="1"/>
              <a:t>Method</a:t>
            </a:r>
            <a:r>
              <a:rPr lang="cs-CZ"/>
              <a:t> </a:t>
            </a:r>
            <a:r>
              <a:rPr lang="cs-CZ" err="1"/>
              <a:t>specific</a:t>
            </a:r>
            <a:r>
              <a:rPr lang="cs-CZ"/>
              <a:t> </a:t>
            </a:r>
            <a:r>
              <a:rPr lang="cs-CZ" err="1"/>
              <a:t>metrics</a:t>
            </a:r>
            <a:endParaRPr lang="cs-CZ"/>
          </a:p>
          <a:p>
            <a:pPr marL="342900" indent="-342900">
              <a:buFont typeface="Arial"/>
              <a:buChar char="•"/>
            </a:pPr>
            <a:endParaRPr lang="cs-CZ"/>
          </a:p>
          <a:p>
            <a:endParaRPr lang="cs-CZ"/>
          </a:p>
        </p:txBody>
      </p:sp>
      <p:sp>
        <p:nvSpPr>
          <p:cNvPr id="4" name="Nadpis 3">
            <a:extLst>
              <a:ext uri="{FF2B5EF4-FFF2-40B4-BE49-F238E27FC236}">
                <a16:creationId xmlns:a16="http://schemas.microsoft.com/office/drawing/2014/main" id="{50C1B3E6-85B6-DA30-9172-C9E5A6808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err="1"/>
              <a:t>Content</a:t>
            </a:r>
            <a:r>
              <a:rPr lang="cs-CZ"/>
              <a:t> </a:t>
            </a:r>
            <a:r>
              <a:rPr lang="cs-CZ" err="1"/>
              <a:t>of</a:t>
            </a:r>
            <a:r>
              <a:rPr lang="cs-CZ"/>
              <a:t> </a:t>
            </a:r>
            <a:r>
              <a:rPr lang="cs-CZ" err="1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37960035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8E2657A-8E6C-7190-7389-0129134E401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5C12366-5C8A-4EA8-BF4A-42F0A9EE1BDC}" type="slidenum">
              <a:rPr lang="en-GB" smtClean="0"/>
              <a:t>2</a:t>
            </a:fld>
            <a:endParaRPr lang="cs-CZ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C13A194-D3DB-0B7B-BEFD-EEE0D137E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Mobility-on-Demand</a:t>
            </a:r>
          </a:p>
        </p:txBody>
      </p:sp>
      <p:pic>
        <p:nvPicPr>
          <p:cNvPr id="4098" name="Picture 2" descr="Může jít o obrázek venkovnímu a text that says 'Nechte své auto ( doma, my vás svezeme! CITYA'">
            <a:extLst>
              <a:ext uri="{FF2B5EF4-FFF2-40B4-BE49-F238E27FC236}">
                <a16:creationId xmlns:a16="http://schemas.microsoft.com/office/drawing/2014/main" id="{3F796970-2DAC-F90E-0FF8-D9A3653A0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548" y="2354472"/>
            <a:ext cx="3796341" cy="284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ercedes Benz Coupe Car Stock Fotka zdarma - Public Domain Pictures">
            <a:extLst>
              <a:ext uri="{FF2B5EF4-FFF2-40B4-BE49-F238E27FC236}">
                <a16:creationId xmlns:a16="http://schemas.microsoft.com/office/drawing/2014/main" id="{EFF93574-E65B-92B6-96D3-10FE4E59D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286" y="1516807"/>
            <a:ext cx="3708190" cy="215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Free picture: modern, family, car">
            <a:extLst>
              <a:ext uri="{FF2B5EF4-FFF2-40B4-BE49-F238E27FC236}">
                <a16:creationId xmlns:a16="http://schemas.microsoft.com/office/drawing/2014/main" id="{AB01C527-7792-6E06-3FD4-47E04E152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285" y="4062232"/>
            <a:ext cx="3708189" cy="245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85051D1-32EC-99A5-6809-F8B7F22B90C0}"/>
              </a:ext>
            </a:extLst>
          </p:cNvPr>
          <p:cNvSpPr/>
          <p:nvPr/>
        </p:nvSpPr>
        <p:spPr>
          <a:xfrm>
            <a:off x="5519794" y="3456761"/>
            <a:ext cx="871425" cy="12074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0294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EC97E6-D945-6724-9D79-AAC3DEA95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Sources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FDE12BB-E05D-7E57-53A0-79205B8143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127070"/>
              </p:ext>
            </p:extLst>
          </p:nvPr>
        </p:nvGraphicFramePr>
        <p:xfrm>
          <a:off x="475248" y="1820780"/>
          <a:ext cx="11241504" cy="4438545"/>
        </p:xfrm>
        <a:graphic>
          <a:graphicData uri="http://schemas.openxmlformats.org/drawingml/2006/table">
            <a:tbl>
              <a:tblPr firstRow="1" firstCol="1">
                <a:tableStyleId>{3C2FFA5D-87B4-456A-9821-1D502468CF0F}</a:tableStyleId>
              </a:tblPr>
              <a:tblGrid>
                <a:gridCol w="1873584">
                  <a:extLst>
                    <a:ext uri="{9D8B030D-6E8A-4147-A177-3AD203B41FA5}">
                      <a16:colId xmlns:a16="http://schemas.microsoft.com/office/drawing/2014/main" val="1074442009"/>
                    </a:ext>
                  </a:extLst>
                </a:gridCol>
                <a:gridCol w="1873584">
                  <a:extLst>
                    <a:ext uri="{9D8B030D-6E8A-4147-A177-3AD203B41FA5}">
                      <a16:colId xmlns:a16="http://schemas.microsoft.com/office/drawing/2014/main" val="3860367375"/>
                    </a:ext>
                  </a:extLst>
                </a:gridCol>
                <a:gridCol w="1873584">
                  <a:extLst>
                    <a:ext uri="{9D8B030D-6E8A-4147-A177-3AD203B41FA5}">
                      <a16:colId xmlns:a16="http://schemas.microsoft.com/office/drawing/2014/main" val="3603794141"/>
                    </a:ext>
                  </a:extLst>
                </a:gridCol>
                <a:gridCol w="1873584">
                  <a:extLst>
                    <a:ext uri="{9D8B030D-6E8A-4147-A177-3AD203B41FA5}">
                      <a16:colId xmlns:a16="http://schemas.microsoft.com/office/drawing/2014/main" val="958637413"/>
                    </a:ext>
                  </a:extLst>
                </a:gridCol>
                <a:gridCol w="1873584">
                  <a:extLst>
                    <a:ext uri="{9D8B030D-6E8A-4147-A177-3AD203B41FA5}">
                      <a16:colId xmlns:a16="http://schemas.microsoft.com/office/drawing/2014/main" val="2701264443"/>
                    </a:ext>
                  </a:extLst>
                </a:gridCol>
                <a:gridCol w="1873584">
                  <a:extLst>
                    <a:ext uri="{9D8B030D-6E8A-4147-A177-3AD203B41FA5}">
                      <a16:colId xmlns:a16="http://schemas.microsoft.com/office/drawing/2014/main" val="585455783"/>
                    </a:ext>
                  </a:extLst>
                </a:gridCol>
              </a:tblGrid>
              <a:tr h="81815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Area name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Demand data source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Zone data source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Request times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req</a:t>
                      </a:r>
                      <a:r>
                        <a:rPr lang="pt-BR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./h/km</a:t>
                      </a:r>
                      <a:r>
                        <a:rPr lang="pt-BR" sz="1800" b="1" u="none" strike="noStrike" baseline="3000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pt-BR" sz="1800" b="1" i="0" u="none" strike="noStrike" baseline="30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Avg. zone area [km</a:t>
                      </a:r>
                      <a:r>
                        <a:rPr lang="en-US" sz="1800" b="1" u="none" strike="noStrike" baseline="3000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r>
                        <a:rPr lang="en-US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]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350575"/>
                  </a:ext>
                </a:extLst>
              </a:tr>
              <a:tr h="962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New York City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NYC Taxi and Limousine Commission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NYC taxi zones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exact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27.52258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3.013094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484683"/>
                  </a:ext>
                </a:extLst>
              </a:tr>
              <a:tr h="93042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Manhattan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NYC Taxi and Limousine Commission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NYC taxi zones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exact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475.2113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1.038004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931466"/>
                  </a:ext>
                </a:extLst>
              </a:tr>
              <a:tr h="98623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Chicago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City of Chicago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Census tracts and community areas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generated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1.166358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1.337512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4916957"/>
                  </a:ext>
                </a:extLst>
              </a:tr>
              <a:tr h="74121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Washington, DC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City of Washington, DC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Master Address Repository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generated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3.645636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0.013119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144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587464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4C5BEC0-5CF1-F9C3-2F45-04B4020556E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5C12366-5C8A-4EA8-BF4A-42F0A9EE1BDC}" type="slidenum">
              <a:rPr lang="en-GB" dirty="0" smtClean="0"/>
              <a:t>3</a:t>
            </a:fld>
            <a:endParaRPr lang="cs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6B5D4C-554E-A13C-986B-9EF7757E80F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2913" y="1395412"/>
            <a:ext cx="11191617" cy="527597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Better Dial-a-ride (DARP) algorithms for large-scale scenarios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Fleet-sizing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Case studies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For all that we need problem instances!</a:t>
            </a:r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CBACD32-B357-EA42-EC36-8564A5952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MoD Research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EA1F42-CF6E-0A96-6B64-0D385891E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423" y="2898493"/>
            <a:ext cx="8206596" cy="262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2016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939ECF74-42F8-A9EF-504A-D35483A49A6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5C12366-5C8A-4EA8-BF4A-42F0A9EE1BDC}" type="slidenum">
              <a:rPr lang="en-GB" smtClean="0"/>
              <a:t>4</a:t>
            </a:fld>
            <a:endParaRPr lang="cs-CZ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99A919-5F19-F95F-CC71-F09F297E5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DARP instance</a:t>
            </a:r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F968EBC-6632-9296-9B7B-2DB6B944D4BE}"/>
              </a:ext>
            </a:extLst>
          </p:cNvPr>
          <p:cNvSpPr/>
          <p:nvPr/>
        </p:nvSpPr>
        <p:spPr>
          <a:xfrm>
            <a:off x="365918" y="2336620"/>
            <a:ext cx="3644898" cy="24403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indent="0" algn="l">
              <a:buNone/>
            </a:pPr>
            <a:r>
              <a:rPr lang="en-US" sz="2800">
                <a:solidFill>
                  <a:schemeClr val="bg1"/>
                </a:solidFill>
              </a:rPr>
              <a:t>Users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</a:rPr>
              <a:t>Pickup location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</a:rPr>
              <a:t>Drop off location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</a:rPr>
              <a:t>Desired pickup time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</a:rPr>
              <a:t>Time constraints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95651E6-80D1-85F4-4286-37A16C029276}"/>
              </a:ext>
            </a:extLst>
          </p:cNvPr>
          <p:cNvGrpSpPr/>
          <p:nvPr/>
        </p:nvGrpSpPr>
        <p:grpSpPr>
          <a:xfrm>
            <a:off x="1560219" y="2420423"/>
            <a:ext cx="186808" cy="499279"/>
            <a:chOff x="1353114" y="1919289"/>
            <a:chExt cx="214313" cy="506411"/>
          </a:xfrm>
          <a:solidFill>
            <a:srgbClr val="0070C0"/>
          </a:solidFill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14E69288-B9F5-43B2-D46C-6588F736A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6614" y="1919289"/>
              <a:ext cx="85725" cy="85725"/>
            </a:xfrm>
            <a:custGeom>
              <a:avLst/>
              <a:gdLst>
                <a:gd name="T0" fmla="*/ 161 w 161"/>
                <a:gd name="T1" fmla="*/ 80 h 162"/>
                <a:gd name="T2" fmla="*/ 160 w 161"/>
                <a:gd name="T3" fmla="*/ 97 h 162"/>
                <a:gd name="T4" fmla="*/ 148 w 161"/>
                <a:gd name="T5" fmla="*/ 126 h 162"/>
                <a:gd name="T6" fmla="*/ 125 w 161"/>
                <a:gd name="T7" fmla="*/ 148 h 162"/>
                <a:gd name="T8" fmla="*/ 97 w 161"/>
                <a:gd name="T9" fmla="*/ 160 h 162"/>
                <a:gd name="T10" fmla="*/ 81 w 161"/>
                <a:gd name="T11" fmla="*/ 162 h 162"/>
                <a:gd name="T12" fmla="*/ 64 w 161"/>
                <a:gd name="T13" fmla="*/ 160 h 162"/>
                <a:gd name="T14" fmla="*/ 35 w 161"/>
                <a:gd name="T15" fmla="*/ 148 h 162"/>
                <a:gd name="T16" fmla="*/ 14 w 161"/>
                <a:gd name="T17" fmla="*/ 126 h 162"/>
                <a:gd name="T18" fmla="*/ 1 w 161"/>
                <a:gd name="T19" fmla="*/ 97 h 162"/>
                <a:gd name="T20" fmla="*/ 0 w 161"/>
                <a:gd name="T21" fmla="*/ 80 h 162"/>
                <a:gd name="T22" fmla="*/ 1 w 161"/>
                <a:gd name="T23" fmla="*/ 64 h 162"/>
                <a:gd name="T24" fmla="*/ 14 w 161"/>
                <a:gd name="T25" fmla="*/ 36 h 162"/>
                <a:gd name="T26" fmla="*/ 35 w 161"/>
                <a:gd name="T27" fmla="*/ 13 h 162"/>
                <a:gd name="T28" fmla="*/ 64 w 161"/>
                <a:gd name="T29" fmla="*/ 1 h 162"/>
                <a:gd name="T30" fmla="*/ 81 w 161"/>
                <a:gd name="T31" fmla="*/ 0 h 162"/>
                <a:gd name="T32" fmla="*/ 97 w 161"/>
                <a:gd name="T33" fmla="*/ 1 h 162"/>
                <a:gd name="T34" fmla="*/ 125 w 161"/>
                <a:gd name="T35" fmla="*/ 13 h 162"/>
                <a:gd name="T36" fmla="*/ 148 w 161"/>
                <a:gd name="T37" fmla="*/ 36 h 162"/>
                <a:gd name="T38" fmla="*/ 160 w 161"/>
                <a:gd name="T39" fmla="*/ 64 h 162"/>
                <a:gd name="T40" fmla="*/ 161 w 161"/>
                <a:gd name="T41" fmla="*/ 8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2">
                  <a:moveTo>
                    <a:pt x="161" y="80"/>
                  </a:moveTo>
                  <a:lnTo>
                    <a:pt x="160" y="97"/>
                  </a:lnTo>
                  <a:lnTo>
                    <a:pt x="148" y="126"/>
                  </a:lnTo>
                  <a:lnTo>
                    <a:pt x="125" y="148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4" y="160"/>
                  </a:lnTo>
                  <a:lnTo>
                    <a:pt x="35" y="148"/>
                  </a:lnTo>
                  <a:lnTo>
                    <a:pt x="14" y="126"/>
                  </a:lnTo>
                  <a:lnTo>
                    <a:pt x="1" y="97"/>
                  </a:lnTo>
                  <a:lnTo>
                    <a:pt x="0" y="80"/>
                  </a:lnTo>
                  <a:lnTo>
                    <a:pt x="1" y="64"/>
                  </a:lnTo>
                  <a:lnTo>
                    <a:pt x="14" y="36"/>
                  </a:lnTo>
                  <a:lnTo>
                    <a:pt x="35" y="13"/>
                  </a:lnTo>
                  <a:lnTo>
                    <a:pt x="64" y="1"/>
                  </a:lnTo>
                  <a:lnTo>
                    <a:pt x="81" y="0"/>
                  </a:lnTo>
                  <a:lnTo>
                    <a:pt x="97" y="1"/>
                  </a:lnTo>
                  <a:lnTo>
                    <a:pt x="125" y="13"/>
                  </a:lnTo>
                  <a:lnTo>
                    <a:pt x="148" y="36"/>
                  </a:lnTo>
                  <a:lnTo>
                    <a:pt x="160" y="64"/>
                  </a:lnTo>
                  <a:lnTo>
                    <a:pt x="161" y="80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4205A1EB-3A82-D408-EEE5-F3EA3EE05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3114" y="2022476"/>
              <a:ext cx="214313" cy="403224"/>
            </a:xfrm>
            <a:custGeom>
              <a:avLst/>
              <a:gdLst>
                <a:gd name="T0" fmla="*/ 198 w 405"/>
                <a:gd name="T1" fmla="*/ 0 h 761"/>
                <a:gd name="T2" fmla="*/ 142 w 405"/>
                <a:gd name="T3" fmla="*/ 9 h 761"/>
                <a:gd name="T4" fmla="*/ 67 w 405"/>
                <a:gd name="T5" fmla="*/ 55 h 761"/>
                <a:gd name="T6" fmla="*/ 21 w 405"/>
                <a:gd name="T7" fmla="*/ 132 h 761"/>
                <a:gd name="T8" fmla="*/ 0 w 405"/>
                <a:gd name="T9" fmla="*/ 248 h 761"/>
                <a:gd name="T10" fmla="*/ 4 w 405"/>
                <a:gd name="T11" fmla="*/ 304 h 761"/>
                <a:gd name="T12" fmla="*/ 31 w 405"/>
                <a:gd name="T13" fmla="*/ 331 h 761"/>
                <a:gd name="T14" fmla="*/ 78 w 405"/>
                <a:gd name="T15" fmla="*/ 318 h 761"/>
                <a:gd name="T16" fmla="*/ 82 w 405"/>
                <a:gd name="T17" fmla="*/ 294 h 761"/>
                <a:gd name="T18" fmla="*/ 85 w 405"/>
                <a:gd name="T19" fmla="*/ 198 h 761"/>
                <a:gd name="T20" fmla="*/ 102 w 405"/>
                <a:gd name="T21" fmla="*/ 139 h 761"/>
                <a:gd name="T22" fmla="*/ 102 w 405"/>
                <a:gd name="T23" fmla="*/ 311 h 761"/>
                <a:gd name="T24" fmla="*/ 102 w 405"/>
                <a:gd name="T25" fmla="*/ 315 h 761"/>
                <a:gd name="T26" fmla="*/ 102 w 405"/>
                <a:gd name="T27" fmla="*/ 517 h 761"/>
                <a:gd name="T28" fmla="*/ 97 w 405"/>
                <a:gd name="T29" fmla="*/ 729 h 761"/>
                <a:gd name="T30" fmla="*/ 124 w 405"/>
                <a:gd name="T31" fmla="*/ 761 h 761"/>
                <a:gd name="T32" fmla="*/ 180 w 405"/>
                <a:gd name="T33" fmla="*/ 745 h 761"/>
                <a:gd name="T34" fmla="*/ 190 w 405"/>
                <a:gd name="T35" fmla="*/ 718 h 761"/>
                <a:gd name="T36" fmla="*/ 194 w 405"/>
                <a:gd name="T37" fmla="*/ 404 h 761"/>
                <a:gd name="T38" fmla="*/ 208 w 405"/>
                <a:gd name="T39" fmla="*/ 404 h 761"/>
                <a:gd name="T40" fmla="*/ 214 w 405"/>
                <a:gd name="T41" fmla="*/ 718 h 761"/>
                <a:gd name="T42" fmla="*/ 222 w 405"/>
                <a:gd name="T43" fmla="*/ 745 h 761"/>
                <a:gd name="T44" fmla="*/ 278 w 405"/>
                <a:gd name="T45" fmla="*/ 761 h 761"/>
                <a:gd name="T46" fmla="*/ 305 w 405"/>
                <a:gd name="T47" fmla="*/ 729 h 761"/>
                <a:gd name="T48" fmla="*/ 300 w 405"/>
                <a:gd name="T49" fmla="*/ 517 h 761"/>
                <a:gd name="T50" fmla="*/ 300 w 405"/>
                <a:gd name="T51" fmla="*/ 311 h 761"/>
                <a:gd name="T52" fmla="*/ 297 w 405"/>
                <a:gd name="T53" fmla="*/ 218 h 761"/>
                <a:gd name="T54" fmla="*/ 305 w 405"/>
                <a:gd name="T55" fmla="*/ 149 h 761"/>
                <a:gd name="T56" fmla="*/ 324 w 405"/>
                <a:gd name="T57" fmla="*/ 257 h 761"/>
                <a:gd name="T58" fmla="*/ 321 w 405"/>
                <a:gd name="T59" fmla="*/ 304 h 761"/>
                <a:gd name="T60" fmla="*/ 342 w 405"/>
                <a:gd name="T61" fmla="*/ 331 h 761"/>
                <a:gd name="T62" fmla="*/ 392 w 405"/>
                <a:gd name="T63" fmla="*/ 318 h 761"/>
                <a:gd name="T64" fmla="*/ 402 w 405"/>
                <a:gd name="T65" fmla="*/ 294 h 761"/>
                <a:gd name="T66" fmla="*/ 395 w 405"/>
                <a:gd name="T67" fmla="*/ 175 h 761"/>
                <a:gd name="T68" fmla="*/ 362 w 405"/>
                <a:gd name="T69" fmla="*/ 86 h 761"/>
                <a:gd name="T70" fmla="*/ 298 w 405"/>
                <a:gd name="T71" fmla="*/ 23 h 761"/>
                <a:gd name="T72" fmla="*/ 228 w 405"/>
                <a:gd name="T73" fmla="*/ 5 h 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05" h="761">
                  <a:moveTo>
                    <a:pt x="228" y="5"/>
                  </a:moveTo>
                  <a:lnTo>
                    <a:pt x="198" y="0"/>
                  </a:lnTo>
                  <a:lnTo>
                    <a:pt x="167" y="5"/>
                  </a:lnTo>
                  <a:lnTo>
                    <a:pt x="142" y="9"/>
                  </a:lnTo>
                  <a:lnTo>
                    <a:pt x="101" y="26"/>
                  </a:lnTo>
                  <a:lnTo>
                    <a:pt x="67" y="55"/>
                  </a:lnTo>
                  <a:lnTo>
                    <a:pt x="40" y="91"/>
                  </a:lnTo>
                  <a:lnTo>
                    <a:pt x="21" y="132"/>
                  </a:lnTo>
                  <a:lnTo>
                    <a:pt x="8" y="178"/>
                  </a:lnTo>
                  <a:lnTo>
                    <a:pt x="0" y="248"/>
                  </a:lnTo>
                  <a:lnTo>
                    <a:pt x="2" y="294"/>
                  </a:lnTo>
                  <a:lnTo>
                    <a:pt x="4" y="304"/>
                  </a:lnTo>
                  <a:lnTo>
                    <a:pt x="11" y="318"/>
                  </a:lnTo>
                  <a:lnTo>
                    <a:pt x="31" y="331"/>
                  </a:lnTo>
                  <a:lnTo>
                    <a:pt x="61" y="331"/>
                  </a:lnTo>
                  <a:lnTo>
                    <a:pt x="78" y="318"/>
                  </a:lnTo>
                  <a:lnTo>
                    <a:pt x="82" y="304"/>
                  </a:lnTo>
                  <a:lnTo>
                    <a:pt x="82" y="294"/>
                  </a:lnTo>
                  <a:lnTo>
                    <a:pt x="80" y="260"/>
                  </a:lnTo>
                  <a:lnTo>
                    <a:pt x="85" y="198"/>
                  </a:lnTo>
                  <a:lnTo>
                    <a:pt x="95" y="158"/>
                  </a:lnTo>
                  <a:lnTo>
                    <a:pt x="102" y="139"/>
                  </a:lnTo>
                  <a:lnTo>
                    <a:pt x="102" y="308"/>
                  </a:lnTo>
                  <a:lnTo>
                    <a:pt x="102" y="311"/>
                  </a:lnTo>
                  <a:lnTo>
                    <a:pt x="102" y="314"/>
                  </a:lnTo>
                  <a:lnTo>
                    <a:pt x="102" y="315"/>
                  </a:lnTo>
                  <a:lnTo>
                    <a:pt x="102" y="317"/>
                  </a:lnTo>
                  <a:lnTo>
                    <a:pt x="102" y="517"/>
                  </a:lnTo>
                  <a:lnTo>
                    <a:pt x="97" y="718"/>
                  </a:lnTo>
                  <a:lnTo>
                    <a:pt x="97" y="729"/>
                  </a:lnTo>
                  <a:lnTo>
                    <a:pt x="104" y="745"/>
                  </a:lnTo>
                  <a:lnTo>
                    <a:pt x="124" y="761"/>
                  </a:lnTo>
                  <a:lnTo>
                    <a:pt x="158" y="761"/>
                  </a:lnTo>
                  <a:lnTo>
                    <a:pt x="180" y="745"/>
                  </a:lnTo>
                  <a:lnTo>
                    <a:pt x="188" y="729"/>
                  </a:lnTo>
                  <a:lnTo>
                    <a:pt x="190" y="718"/>
                  </a:lnTo>
                  <a:lnTo>
                    <a:pt x="194" y="560"/>
                  </a:lnTo>
                  <a:lnTo>
                    <a:pt x="194" y="404"/>
                  </a:lnTo>
                  <a:lnTo>
                    <a:pt x="201" y="404"/>
                  </a:lnTo>
                  <a:lnTo>
                    <a:pt x="208" y="404"/>
                  </a:lnTo>
                  <a:lnTo>
                    <a:pt x="208" y="560"/>
                  </a:lnTo>
                  <a:lnTo>
                    <a:pt x="214" y="718"/>
                  </a:lnTo>
                  <a:lnTo>
                    <a:pt x="214" y="729"/>
                  </a:lnTo>
                  <a:lnTo>
                    <a:pt x="222" y="745"/>
                  </a:lnTo>
                  <a:lnTo>
                    <a:pt x="244" y="761"/>
                  </a:lnTo>
                  <a:lnTo>
                    <a:pt x="278" y="761"/>
                  </a:lnTo>
                  <a:lnTo>
                    <a:pt x="298" y="745"/>
                  </a:lnTo>
                  <a:lnTo>
                    <a:pt x="305" y="729"/>
                  </a:lnTo>
                  <a:lnTo>
                    <a:pt x="305" y="718"/>
                  </a:lnTo>
                  <a:lnTo>
                    <a:pt x="300" y="517"/>
                  </a:lnTo>
                  <a:lnTo>
                    <a:pt x="300" y="317"/>
                  </a:lnTo>
                  <a:lnTo>
                    <a:pt x="300" y="311"/>
                  </a:lnTo>
                  <a:lnTo>
                    <a:pt x="298" y="305"/>
                  </a:lnTo>
                  <a:lnTo>
                    <a:pt x="297" y="218"/>
                  </a:lnTo>
                  <a:lnTo>
                    <a:pt x="297" y="131"/>
                  </a:lnTo>
                  <a:lnTo>
                    <a:pt x="305" y="149"/>
                  </a:lnTo>
                  <a:lnTo>
                    <a:pt x="318" y="191"/>
                  </a:lnTo>
                  <a:lnTo>
                    <a:pt x="324" y="257"/>
                  </a:lnTo>
                  <a:lnTo>
                    <a:pt x="321" y="294"/>
                  </a:lnTo>
                  <a:lnTo>
                    <a:pt x="321" y="304"/>
                  </a:lnTo>
                  <a:lnTo>
                    <a:pt x="327" y="318"/>
                  </a:lnTo>
                  <a:lnTo>
                    <a:pt x="342" y="331"/>
                  </a:lnTo>
                  <a:lnTo>
                    <a:pt x="372" y="331"/>
                  </a:lnTo>
                  <a:lnTo>
                    <a:pt x="392" y="318"/>
                  </a:lnTo>
                  <a:lnTo>
                    <a:pt x="401" y="304"/>
                  </a:lnTo>
                  <a:lnTo>
                    <a:pt x="402" y="294"/>
                  </a:lnTo>
                  <a:lnTo>
                    <a:pt x="405" y="248"/>
                  </a:lnTo>
                  <a:lnTo>
                    <a:pt x="395" y="175"/>
                  </a:lnTo>
                  <a:lnTo>
                    <a:pt x="382" y="129"/>
                  </a:lnTo>
                  <a:lnTo>
                    <a:pt x="362" y="86"/>
                  </a:lnTo>
                  <a:lnTo>
                    <a:pt x="334" y="50"/>
                  </a:lnTo>
                  <a:lnTo>
                    <a:pt x="298" y="23"/>
                  </a:lnTo>
                  <a:lnTo>
                    <a:pt x="254" y="7"/>
                  </a:lnTo>
                  <a:lnTo>
                    <a:pt x="228" y="5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13818C2-EFAB-E84A-DA68-CFE46C4F74FA}"/>
              </a:ext>
            </a:extLst>
          </p:cNvPr>
          <p:cNvSpPr/>
          <p:nvPr/>
        </p:nvSpPr>
        <p:spPr>
          <a:xfrm>
            <a:off x="8796303" y="1959212"/>
            <a:ext cx="2816537" cy="148693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indent="0" algn="l">
              <a:buFont typeface="+mj-lt"/>
              <a:buNone/>
            </a:pPr>
            <a:r>
              <a:rPr lang="en-US" sz="2800">
                <a:solidFill>
                  <a:schemeClr val="bg1"/>
                </a:solidFill>
              </a:rPr>
              <a:t>Vehicles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</a:rPr>
              <a:t>Initial location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</a:rPr>
              <a:t>capacity</a:t>
            </a:r>
          </a:p>
        </p:txBody>
      </p:sp>
      <p:pic>
        <p:nvPicPr>
          <p:cNvPr id="29" name="Graphic 28" descr="Taxi">
            <a:extLst>
              <a:ext uri="{FF2B5EF4-FFF2-40B4-BE49-F238E27FC236}">
                <a16:creationId xmlns:a16="http://schemas.microsoft.com/office/drawing/2014/main" id="{CEFEF76E-587E-055B-BBC8-3502E3CA91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7160" y="1922052"/>
            <a:ext cx="723215" cy="723215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F2992B9-91A5-16F5-3A28-20FEBD2FD395}"/>
              </a:ext>
            </a:extLst>
          </p:cNvPr>
          <p:cNvSpPr/>
          <p:nvPr/>
        </p:nvSpPr>
        <p:spPr>
          <a:xfrm>
            <a:off x="8437038" y="4423980"/>
            <a:ext cx="3472875" cy="53347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indent="0" algn="l">
              <a:buFont typeface="+mj-lt"/>
              <a:buNone/>
            </a:pPr>
            <a:r>
              <a:rPr lang="en-US" sz="2800">
                <a:solidFill>
                  <a:schemeClr val="bg1"/>
                </a:solidFill>
              </a:rPr>
              <a:t>Travel time model </a:t>
            </a:r>
          </a:p>
        </p:txBody>
      </p:sp>
      <p:pic>
        <p:nvPicPr>
          <p:cNvPr id="32" name="Picture 31" descr="A blue and green map&#10;&#10;Description automatically generated">
            <a:extLst>
              <a:ext uri="{FF2B5EF4-FFF2-40B4-BE49-F238E27FC236}">
                <a16:creationId xmlns:a16="http://schemas.microsoft.com/office/drawing/2014/main" id="{8E4216A6-715D-7352-AF9F-3CDD1F3E16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5642" y="4423980"/>
            <a:ext cx="499995" cy="499995"/>
          </a:xfrm>
          <a:prstGeom prst="rect">
            <a:avLst/>
          </a:prstGeom>
        </p:spPr>
      </p:pic>
      <p:pic>
        <p:nvPicPr>
          <p:cNvPr id="34" name="Picture 33" descr="A map of a city">
            <a:extLst>
              <a:ext uri="{FF2B5EF4-FFF2-40B4-BE49-F238E27FC236}">
                <a16:creationId xmlns:a16="http://schemas.microsoft.com/office/drawing/2014/main" id="{6F58731E-73FE-43EC-ED7F-FDE1167C28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19" t="4157" r="7665" b="7353"/>
          <a:stretch/>
        </p:blipFill>
        <p:spPr>
          <a:xfrm>
            <a:off x="4525848" y="1419680"/>
            <a:ext cx="3644899" cy="423609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CD8FDAB-DB4B-43CA-B9BF-7CC7D127DE09}"/>
              </a:ext>
            </a:extLst>
          </p:cNvPr>
          <p:cNvGrpSpPr/>
          <p:nvPr/>
        </p:nvGrpSpPr>
        <p:grpSpPr>
          <a:xfrm>
            <a:off x="4609370" y="4716638"/>
            <a:ext cx="294444" cy="695756"/>
            <a:chOff x="1353114" y="1919289"/>
            <a:chExt cx="214313" cy="506411"/>
          </a:xfrm>
          <a:solidFill>
            <a:srgbClr val="0070C0"/>
          </a:solidFill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2D9BEC6C-62B8-43C3-99C7-FAD1E236B1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6614" y="1919289"/>
              <a:ext cx="85725" cy="85725"/>
            </a:xfrm>
            <a:custGeom>
              <a:avLst/>
              <a:gdLst>
                <a:gd name="T0" fmla="*/ 161 w 161"/>
                <a:gd name="T1" fmla="*/ 80 h 162"/>
                <a:gd name="T2" fmla="*/ 160 w 161"/>
                <a:gd name="T3" fmla="*/ 97 h 162"/>
                <a:gd name="T4" fmla="*/ 148 w 161"/>
                <a:gd name="T5" fmla="*/ 126 h 162"/>
                <a:gd name="T6" fmla="*/ 125 w 161"/>
                <a:gd name="T7" fmla="*/ 148 h 162"/>
                <a:gd name="T8" fmla="*/ 97 w 161"/>
                <a:gd name="T9" fmla="*/ 160 h 162"/>
                <a:gd name="T10" fmla="*/ 81 w 161"/>
                <a:gd name="T11" fmla="*/ 162 h 162"/>
                <a:gd name="T12" fmla="*/ 64 w 161"/>
                <a:gd name="T13" fmla="*/ 160 h 162"/>
                <a:gd name="T14" fmla="*/ 35 w 161"/>
                <a:gd name="T15" fmla="*/ 148 h 162"/>
                <a:gd name="T16" fmla="*/ 14 w 161"/>
                <a:gd name="T17" fmla="*/ 126 h 162"/>
                <a:gd name="T18" fmla="*/ 1 w 161"/>
                <a:gd name="T19" fmla="*/ 97 h 162"/>
                <a:gd name="T20" fmla="*/ 0 w 161"/>
                <a:gd name="T21" fmla="*/ 80 h 162"/>
                <a:gd name="T22" fmla="*/ 1 w 161"/>
                <a:gd name="T23" fmla="*/ 64 h 162"/>
                <a:gd name="T24" fmla="*/ 14 w 161"/>
                <a:gd name="T25" fmla="*/ 36 h 162"/>
                <a:gd name="T26" fmla="*/ 35 w 161"/>
                <a:gd name="T27" fmla="*/ 13 h 162"/>
                <a:gd name="T28" fmla="*/ 64 w 161"/>
                <a:gd name="T29" fmla="*/ 1 h 162"/>
                <a:gd name="T30" fmla="*/ 81 w 161"/>
                <a:gd name="T31" fmla="*/ 0 h 162"/>
                <a:gd name="T32" fmla="*/ 97 w 161"/>
                <a:gd name="T33" fmla="*/ 1 h 162"/>
                <a:gd name="T34" fmla="*/ 125 w 161"/>
                <a:gd name="T35" fmla="*/ 13 h 162"/>
                <a:gd name="T36" fmla="*/ 148 w 161"/>
                <a:gd name="T37" fmla="*/ 36 h 162"/>
                <a:gd name="T38" fmla="*/ 160 w 161"/>
                <a:gd name="T39" fmla="*/ 64 h 162"/>
                <a:gd name="T40" fmla="*/ 161 w 161"/>
                <a:gd name="T41" fmla="*/ 8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2">
                  <a:moveTo>
                    <a:pt x="161" y="80"/>
                  </a:moveTo>
                  <a:lnTo>
                    <a:pt x="160" y="97"/>
                  </a:lnTo>
                  <a:lnTo>
                    <a:pt x="148" y="126"/>
                  </a:lnTo>
                  <a:lnTo>
                    <a:pt x="125" y="148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4" y="160"/>
                  </a:lnTo>
                  <a:lnTo>
                    <a:pt x="35" y="148"/>
                  </a:lnTo>
                  <a:lnTo>
                    <a:pt x="14" y="126"/>
                  </a:lnTo>
                  <a:lnTo>
                    <a:pt x="1" y="97"/>
                  </a:lnTo>
                  <a:lnTo>
                    <a:pt x="0" y="80"/>
                  </a:lnTo>
                  <a:lnTo>
                    <a:pt x="1" y="64"/>
                  </a:lnTo>
                  <a:lnTo>
                    <a:pt x="14" y="36"/>
                  </a:lnTo>
                  <a:lnTo>
                    <a:pt x="35" y="13"/>
                  </a:lnTo>
                  <a:lnTo>
                    <a:pt x="64" y="1"/>
                  </a:lnTo>
                  <a:lnTo>
                    <a:pt x="81" y="0"/>
                  </a:lnTo>
                  <a:lnTo>
                    <a:pt x="97" y="1"/>
                  </a:lnTo>
                  <a:lnTo>
                    <a:pt x="125" y="13"/>
                  </a:lnTo>
                  <a:lnTo>
                    <a:pt x="148" y="36"/>
                  </a:lnTo>
                  <a:lnTo>
                    <a:pt x="160" y="64"/>
                  </a:lnTo>
                  <a:lnTo>
                    <a:pt x="161" y="80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64198FE8-27C7-4387-9647-B8449BECE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3114" y="2022476"/>
              <a:ext cx="214313" cy="403224"/>
            </a:xfrm>
            <a:custGeom>
              <a:avLst/>
              <a:gdLst>
                <a:gd name="T0" fmla="*/ 198 w 405"/>
                <a:gd name="T1" fmla="*/ 0 h 761"/>
                <a:gd name="T2" fmla="*/ 142 w 405"/>
                <a:gd name="T3" fmla="*/ 9 h 761"/>
                <a:gd name="T4" fmla="*/ 67 w 405"/>
                <a:gd name="T5" fmla="*/ 55 h 761"/>
                <a:gd name="T6" fmla="*/ 21 w 405"/>
                <a:gd name="T7" fmla="*/ 132 h 761"/>
                <a:gd name="T8" fmla="*/ 0 w 405"/>
                <a:gd name="T9" fmla="*/ 248 h 761"/>
                <a:gd name="T10" fmla="*/ 4 w 405"/>
                <a:gd name="T11" fmla="*/ 304 h 761"/>
                <a:gd name="T12" fmla="*/ 31 w 405"/>
                <a:gd name="T13" fmla="*/ 331 h 761"/>
                <a:gd name="T14" fmla="*/ 78 w 405"/>
                <a:gd name="T15" fmla="*/ 318 h 761"/>
                <a:gd name="T16" fmla="*/ 82 w 405"/>
                <a:gd name="T17" fmla="*/ 294 h 761"/>
                <a:gd name="T18" fmla="*/ 85 w 405"/>
                <a:gd name="T19" fmla="*/ 198 h 761"/>
                <a:gd name="T20" fmla="*/ 102 w 405"/>
                <a:gd name="T21" fmla="*/ 139 h 761"/>
                <a:gd name="T22" fmla="*/ 102 w 405"/>
                <a:gd name="T23" fmla="*/ 311 h 761"/>
                <a:gd name="T24" fmla="*/ 102 w 405"/>
                <a:gd name="T25" fmla="*/ 315 h 761"/>
                <a:gd name="T26" fmla="*/ 102 w 405"/>
                <a:gd name="T27" fmla="*/ 517 h 761"/>
                <a:gd name="T28" fmla="*/ 97 w 405"/>
                <a:gd name="T29" fmla="*/ 729 h 761"/>
                <a:gd name="T30" fmla="*/ 124 w 405"/>
                <a:gd name="T31" fmla="*/ 761 h 761"/>
                <a:gd name="T32" fmla="*/ 180 w 405"/>
                <a:gd name="T33" fmla="*/ 745 h 761"/>
                <a:gd name="T34" fmla="*/ 190 w 405"/>
                <a:gd name="T35" fmla="*/ 718 h 761"/>
                <a:gd name="T36" fmla="*/ 194 w 405"/>
                <a:gd name="T37" fmla="*/ 404 h 761"/>
                <a:gd name="T38" fmla="*/ 208 w 405"/>
                <a:gd name="T39" fmla="*/ 404 h 761"/>
                <a:gd name="T40" fmla="*/ 214 w 405"/>
                <a:gd name="T41" fmla="*/ 718 h 761"/>
                <a:gd name="T42" fmla="*/ 222 w 405"/>
                <a:gd name="T43" fmla="*/ 745 h 761"/>
                <a:gd name="T44" fmla="*/ 278 w 405"/>
                <a:gd name="T45" fmla="*/ 761 h 761"/>
                <a:gd name="T46" fmla="*/ 305 w 405"/>
                <a:gd name="T47" fmla="*/ 729 h 761"/>
                <a:gd name="T48" fmla="*/ 300 w 405"/>
                <a:gd name="T49" fmla="*/ 517 h 761"/>
                <a:gd name="T50" fmla="*/ 300 w 405"/>
                <a:gd name="T51" fmla="*/ 311 h 761"/>
                <a:gd name="T52" fmla="*/ 297 w 405"/>
                <a:gd name="T53" fmla="*/ 218 h 761"/>
                <a:gd name="T54" fmla="*/ 305 w 405"/>
                <a:gd name="T55" fmla="*/ 149 h 761"/>
                <a:gd name="T56" fmla="*/ 324 w 405"/>
                <a:gd name="T57" fmla="*/ 257 h 761"/>
                <a:gd name="T58" fmla="*/ 321 w 405"/>
                <a:gd name="T59" fmla="*/ 304 h 761"/>
                <a:gd name="T60" fmla="*/ 342 w 405"/>
                <a:gd name="T61" fmla="*/ 331 h 761"/>
                <a:gd name="T62" fmla="*/ 392 w 405"/>
                <a:gd name="T63" fmla="*/ 318 h 761"/>
                <a:gd name="T64" fmla="*/ 402 w 405"/>
                <a:gd name="T65" fmla="*/ 294 h 761"/>
                <a:gd name="T66" fmla="*/ 395 w 405"/>
                <a:gd name="T67" fmla="*/ 175 h 761"/>
                <a:gd name="T68" fmla="*/ 362 w 405"/>
                <a:gd name="T69" fmla="*/ 86 h 761"/>
                <a:gd name="T70" fmla="*/ 298 w 405"/>
                <a:gd name="T71" fmla="*/ 23 h 761"/>
                <a:gd name="T72" fmla="*/ 228 w 405"/>
                <a:gd name="T73" fmla="*/ 5 h 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05" h="761">
                  <a:moveTo>
                    <a:pt x="228" y="5"/>
                  </a:moveTo>
                  <a:lnTo>
                    <a:pt x="198" y="0"/>
                  </a:lnTo>
                  <a:lnTo>
                    <a:pt x="167" y="5"/>
                  </a:lnTo>
                  <a:lnTo>
                    <a:pt x="142" y="9"/>
                  </a:lnTo>
                  <a:lnTo>
                    <a:pt x="101" y="26"/>
                  </a:lnTo>
                  <a:lnTo>
                    <a:pt x="67" y="55"/>
                  </a:lnTo>
                  <a:lnTo>
                    <a:pt x="40" y="91"/>
                  </a:lnTo>
                  <a:lnTo>
                    <a:pt x="21" y="132"/>
                  </a:lnTo>
                  <a:lnTo>
                    <a:pt x="8" y="178"/>
                  </a:lnTo>
                  <a:lnTo>
                    <a:pt x="0" y="248"/>
                  </a:lnTo>
                  <a:lnTo>
                    <a:pt x="2" y="294"/>
                  </a:lnTo>
                  <a:lnTo>
                    <a:pt x="4" y="304"/>
                  </a:lnTo>
                  <a:lnTo>
                    <a:pt x="11" y="318"/>
                  </a:lnTo>
                  <a:lnTo>
                    <a:pt x="31" y="331"/>
                  </a:lnTo>
                  <a:lnTo>
                    <a:pt x="61" y="331"/>
                  </a:lnTo>
                  <a:lnTo>
                    <a:pt x="78" y="318"/>
                  </a:lnTo>
                  <a:lnTo>
                    <a:pt x="82" y="304"/>
                  </a:lnTo>
                  <a:lnTo>
                    <a:pt x="82" y="294"/>
                  </a:lnTo>
                  <a:lnTo>
                    <a:pt x="80" y="260"/>
                  </a:lnTo>
                  <a:lnTo>
                    <a:pt x="85" y="198"/>
                  </a:lnTo>
                  <a:lnTo>
                    <a:pt x="95" y="158"/>
                  </a:lnTo>
                  <a:lnTo>
                    <a:pt x="102" y="139"/>
                  </a:lnTo>
                  <a:lnTo>
                    <a:pt x="102" y="308"/>
                  </a:lnTo>
                  <a:lnTo>
                    <a:pt x="102" y="311"/>
                  </a:lnTo>
                  <a:lnTo>
                    <a:pt x="102" y="314"/>
                  </a:lnTo>
                  <a:lnTo>
                    <a:pt x="102" y="315"/>
                  </a:lnTo>
                  <a:lnTo>
                    <a:pt x="102" y="317"/>
                  </a:lnTo>
                  <a:lnTo>
                    <a:pt x="102" y="517"/>
                  </a:lnTo>
                  <a:lnTo>
                    <a:pt x="97" y="718"/>
                  </a:lnTo>
                  <a:lnTo>
                    <a:pt x="97" y="729"/>
                  </a:lnTo>
                  <a:lnTo>
                    <a:pt x="104" y="745"/>
                  </a:lnTo>
                  <a:lnTo>
                    <a:pt x="124" y="761"/>
                  </a:lnTo>
                  <a:lnTo>
                    <a:pt x="158" y="761"/>
                  </a:lnTo>
                  <a:lnTo>
                    <a:pt x="180" y="745"/>
                  </a:lnTo>
                  <a:lnTo>
                    <a:pt x="188" y="729"/>
                  </a:lnTo>
                  <a:lnTo>
                    <a:pt x="190" y="718"/>
                  </a:lnTo>
                  <a:lnTo>
                    <a:pt x="194" y="560"/>
                  </a:lnTo>
                  <a:lnTo>
                    <a:pt x="194" y="404"/>
                  </a:lnTo>
                  <a:lnTo>
                    <a:pt x="201" y="404"/>
                  </a:lnTo>
                  <a:lnTo>
                    <a:pt x="208" y="404"/>
                  </a:lnTo>
                  <a:lnTo>
                    <a:pt x="208" y="560"/>
                  </a:lnTo>
                  <a:lnTo>
                    <a:pt x="214" y="718"/>
                  </a:lnTo>
                  <a:lnTo>
                    <a:pt x="214" y="729"/>
                  </a:lnTo>
                  <a:lnTo>
                    <a:pt x="222" y="745"/>
                  </a:lnTo>
                  <a:lnTo>
                    <a:pt x="244" y="761"/>
                  </a:lnTo>
                  <a:lnTo>
                    <a:pt x="278" y="761"/>
                  </a:lnTo>
                  <a:lnTo>
                    <a:pt x="298" y="745"/>
                  </a:lnTo>
                  <a:lnTo>
                    <a:pt x="305" y="729"/>
                  </a:lnTo>
                  <a:lnTo>
                    <a:pt x="305" y="718"/>
                  </a:lnTo>
                  <a:lnTo>
                    <a:pt x="300" y="517"/>
                  </a:lnTo>
                  <a:lnTo>
                    <a:pt x="300" y="317"/>
                  </a:lnTo>
                  <a:lnTo>
                    <a:pt x="300" y="311"/>
                  </a:lnTo>
                  <a:lnTo>
                    <a:pt x="298" y="305"/>
                  </a:lnTo>
                  <a:lnTo>
                    <a:pt x="297" y="218"/>
                  </a:lnTo>
                  <a:lnTo>
                    <a:pt x="297" y="131"/>
                  </a:lnTo>
                  <a:lnTo>
                    <a:pt x="305" y="149"/>
                  </a:lnTo>
                  <a:lnTo>
                    <a:pt x="318" y="191"/>
                  </a:lnTo>
                  <a:lnTo>
                    <a:pt x="324" y="257"/>
                  </a:lnTo>
                  <a:lnTo>
                    <a:pt x="321" y="294"/>
                  </a:lnTo>
                  <a:lnTo>
                    <a:pt x="321" y="304"/>
                  </a:lnTo>
                  <a:lnTo>
                    <a:pt x="327" y="318"/>
                  </a:lnTo>
                  <a:lnTo>
                    <a:pt x="342" y="331"/>
                  </a:lnTo>
                  <a:lnTo>
                    <a:pt x="372" y="331"/>
                  </a:lnTo>
                  <a:lnTo>
                    <a:pt x="392" y="318"/>
                  </a:lnTo>
                  <a:lnTo>
                    <a:pt x="401" y="304"/>
                  </a:lnTo>
                  <a:lnTo>
                    <a:pt x="402" y="294"/>
                  </a:lnTo>
                  <a:lnTo>
                    <a:pt x="405" y="248"/>
                  </a:lnTo>
                  <a:lnTo>
                    <a:pt x="395" y="175"/>
                  </a:lnTo>
                  <a:lnTo>
                    <a:pt x="382" y="129"/>
                  </a:lnTo>
                  <a:lnTo>
                    <a:pt x="362" y="86"/>
                  </a:lnTo>
                  <a:lnTo>
                    <a:pt x="334" y="50"/>
                  </a:lnTo>
                  <a:lnTo>
                    <a:pt x="298" y="23"/>
                  </a:lnTo>
                  <a:lnTo>
                    <a:pt x="254" y="7"/>
                  </a:lnTo>
                  <a:lnTo>
                    <a:pt x="228" y="5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998FA2-7703-4956-B429-DFE15262134B}"/>
              </a:ext>
            </a:extLst>
          </p:cNvPr>
          <p:cNvCxnSpPr>
            <a:cxnSpLocks/>
          </p:cNvCxnSpPr>
          <p:nvPr/>
        </p:nvCxnSpPr>
        <p:spPr>
          <a:xfrm flipV="1">
            <a:off x="4861636" y="1998882"/>
            <a:ext cx="2672640" cy="3409636"/>
          </a:xfrm>
          <a:prstGeom prst="straightConnector1">
            <a:avLst/>
          </a:prstGeom>
          <a:ln w="28575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Freeform 19">
            <a:extLst>
              <a:ext uri="{FF2B5EF4-FFF2-40B4-BE49-F238E27FC236}">
                <a16:creationId xmlns:a16="http://schemas.microsoft.com/office/drawing/2014/main" id="{BA8C5785-C62C-48C5-9DCA-4883D1526932}"/>
              </a:ext>
            </a:extLst>
          </p:cNvPr>
          <p:cNvSpPr>
            <a:spLocks noEditPoints="1"/>
          </p:cNvSpPr>
          <p:nvPr/>
        </p:nvSpPr>
        <p:spPr bwMode="auto">
          <a:xfrm>
            <a:off x="7369016" y="1565246"/>
            <a:ext cx="260964" cy="416328"/>
          </a:xfrm>
          <a:custGeom>
            <a:avLst/>
            <a:gdLst>
              <a:gd name="T0" fmla="*/ 1675 w 3343"/>
              <a:gd name="T1" fmla="*/ 0 h 5325"/>
              <a:gd name="T2" fmla="*/ 1667 w 3343"/>
              <a:gd name="T3" fmla="*/ 0 h 5325"/>
              <a:gd name="T4" fmla="*/ 0 w 3343"/>
              <a:gd name="T5" fmla="*/ 1667 h 5325"/>
              <a:gd name="T6" fmla="*/ 815 w 3343"/>
              <a:gd name="T7" fmla="*/ 4031 h 5325"/>
              <a:gd name="T8" fmla="*/ 1628 w 3343"/>
              <a:gd name="T9" fmla="*/ 5300 h 5325"/>
              <a:gd name="T10" fmla="*/ 1676 w 3343"/>
              <a:gd name="T11" fmla="*/ 5325 h 5325"/>
              <a:gd name="T12" fmla="*/ 1677 w 3343"/>
              <a:gd name="T13" fmla="*/ 5325 h 5325"/>
              <a:gd name="T14" fmla="*/ 1726 w 3343"/>
              <a:gd name="T15" fmla="*/ 5298 h 5325"/>
              <a:gd name="T16" fmla="*/ 2532 w 3343"/>
              <a:gd name="T17" fmla="*/ 3936 h 5325"/>
              <a:gd name="T18" fmla="*/ 3343 w 3343"/>
              <a:gd name="T19" fmla="*/ 1667 h 5325"/>
              <a:gd name="T20" fmla="*/ 1675 w 3343"/>
              <a:gd name="T21" fmla="*/ 0 h 5325"/>
              <a:gd name="T22" fmla="*/ 2445 w 3343"/>
              <a:gd name="T23" fmla="*/ 1708 h 5325"/>
              <a:gd name="T24" fmla="*/ 1671 w 3343"/>
              <a:gd name="T25" fmla="*/ 2481 h 5325"/>
              <a:gd name="T26" fmla="*/ 898 w 3343"/>
              <a:gd name="T27" fmla="*/ 1708 h 5325"/>
              <a:gd name="T28" fmla="*/ 1671 w 3343"/>
              <a:gd name="T29" fmla="*/ 934 h 5325"/>
              <a:gd name="T30" fmla="*/ 2445 w 3343"/>
              <a:gd name="T31" fmla="*/ 1708 h 5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343" h="5325">
                <a:moveTo>
                  <a:pt x="1675" y="0"/>
                </a:moveTo>
                <a:lnTo>
                  <a:pt x="1667" y="0"/>
                </a:lnTo>
                <a:cubicBezTo>
                  <a:pt x="748" y="0"/>
                  <a:pt x="0" y="748"/>
                  <a:pt x="0" y="1667"/>
                </a:cubicBezTo>
                <a:cubicBezTo>
                  <a:pt x="0" y="2270"/>
                  <a:pt x="274" y="3065"/>
                  <a:pt x="815" y="4031"/>
                </a:cubicBezTo>
                <a:cubicBezTo>
                  <a:pt x="1217" y="4747"/>
                  <a:pt x="1624" y="5295"/>
                  <a:pt x="1628" y="5300"/>
                </a:cubicBezTo>
                <a:cubicBezTo>
                  <a:pt x="1639" y="5316"/>
                  <a:pt x="1657" y="5325"/>
                  <a:pt x="1676" y="5325"/>
                </a:cubicBezTo>
                <a:cubicBezTo>
                  <a:pt x="1676" y="5325"/>
                  <a:pt x="1677" y="5325"/>
                  <a:pt x="1677" y="5325"/>
                </a:cubicBezTo>
                <a:cubicBezTo>
                  <a:pt x="1697" y="5324"/>
                  <a:pt x="1715" y="5314"/>
                  <a:pt x="1726" y="5298"/>
                </a:cubicBezTo>
                <a:cubicBezTo>
                  <a:pt x="1730" y="5292"/>
                  <a:pt x="2134" y="4682"/>
                  <a:pt x="2532" y="3936"/>
                </a:cubicBezTo>
                <a:cubicBezTo>
                  <a:pt x="3070" y="2929"/>
                  <a:pt x="3343" y="2165"/>
                  <a:pt x="3343" y="1667"/>
                </a:cubicBezTo>
                <a:cubicBezTo>
                  <a:pt x="3343" y="748"/>
                  <a:pt x="2595" y="0"/>
                  <a:pt x="1675" y="0"/>
                </a:cubicBezTo>
                <a:close/>
                <a:moveTo>
                  <a:pt x="2445" y="1708"/>
                </a:moveTo>
                <a:cubicBezTo>
                  <a:pt x="2445" y="2134"/>
                  <a:pt x="2098" y="2481"/>
                  <a:pt x="1671" y="2481"/>
                </a:cubicBezTo>
                <a:cubicBezTo>
                  <a:pt x="1245" y="2481"/>
                  <a:pt x="898" y="2134"/>
                  <a:pt x="898" y="1708"/>
                </a:cubicBezTo>
                <a:cubicBezTo>
                  <a:pt x="898" y="1281"/>
                  <a:pt x="1245" y="934"/>
                  <a:pt x="1671" y="934"/>
                </a:cubicBezTo>
                <a:cubicBezTo>
                  <a:pt x="2098" y="934"/>
                  <a:pt x="2445" y="1281"/>
                  <a:pt x="2445" y="1708"/>
                </a:cubicBezTo>
                <a:close/>
              </a:path>
            </a:pathLst>
          </a:custGeom>
          <a:solidFill>
            <a:srgbClr val="0070C0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294EE9-EA4C-4A8D-BA8E-4C57C8BFB5B0}"/>
              </a:ext>
            </a:extLst>
          </p:cNvPr>
          <p:cNvGrpSpPr/>
          <p:nvPr/>
        </p:nvGrpSpPr>
        <p:grpSpPr>
          <a:xfrm>
            <a:off x="5660112" y="1570583"/>
            <a:ext cx="294444" cy="695756"/>
            <a:chOff x="1353114" y="1919289"/>
            <a:chExt cx="214313" cy="506411"/>
          </a:xfrm>
          <a:solidFill>
            <a:srgbClr val="0070C0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80C6980A-529A-49EC-A9F2-192ADC3819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6614" y="1919289"/>
              <a:ext cx="85725" cy="85725"/>
            </a:xfrm>
            <a:custGeom>
              <a:avLst/>
              <a:gdLst>
                <a:gd name="T0" fmla="*/ 161 w 161"/>
                <a:gd name="T1" fmla="*/ 80 h 162"/>
                <a:gd name="T2" fmla="*/ 160 w 161"/>
                <a:gd name="T3" fmla="*/ 97 h 162"/>
                <a:gd name="T4" fmla="*/ 148 w 161"/>
                <a:gd name="T5" fmla="*/ 126 h 162"/>
                <a:gd name="T6" fmla="*/ 125 w 161"/>
                <a:gd name="T7" fmla="*/ 148 h 162"/>
                <a:gd name="T8" fmla="*/ 97 w 161"/>
                <a:gd name="T9" fmla="*/ 160 h 162"/>
                <a:gd name="T10" fmla="*/ 81 w 161"/>
                <a:gd name="T11" fmla="*/ 162 h 162"/>
                <a:gd name="T12" fmla="*/ 64 w 161"/>
                <a:gd name="T13" fmla="*/ 160 h 162"/>
                <a:gd name="T14" fmla="*/ 35 w 161"/>
                <a:gd name="T15" fmla="*/ 148 h 162"/>
                <a:gd name="T16" fmla="*/ 14 w 161"/>
                <a:gd name="T17" fmla="*/ 126 h 162"/>
                <a:gd name="T18" fmla="*/ 1 w 161"/>
                <a:gd name="T19" fmla="*/ 97 h 162"/>
                <a:gd name="T20" fmla="*/ 0 w 161"/>
                <a:gd name="T21" fmla="*/ 80 h 162"/>
                <a:gd name="T22" fmla="*/ 1 w 161"/>
                <a:gd name="T23" fmla="*/ 64 h 162"/>
                <a:gd name="T24" fmla="*/ 14 w 161"/>
                <a:gd name="T25" fmla="*/ 36 h 162"/>
                <a:gd name="T26" fmla="*/ 35 w 161"/>
                <a:gd name="T27" fmla="*/ 13 h 162"/>
                <a:gd name="T28" fmla="*/ 64 w 161"/>
                <a:gd name="T29" fmla="*/ 1 h 162"/>
                <a:gd name="T30" fmla="*/ 81 w 161"/>
                <a:gd name="T31" fmla="*/ 0 h 162"/>
                <a:gd name="T32" fmla="*/ 97 w 161"/>
                <a:gd name="T33" fmla="*/ 1 h 162"/>
                <a:gd name="T34" fmla="*/ 125 w 161"/>
                <a:gd name="T35" fmla="*/ 13 h 162"/>
                <a:gd name="T36" fmla="*/ 148 w 161"/>
                <a:gd name="T37" fmla="*/ 36 h 162"/>
                <a:gd name="T38" fmla="*/ 160 w 161"/>
                <a:gd name="T39" fmla="*/ 64 h 162"/>
                <a:gd name="T40" fmla="*/ 161 w 161"/>
                <a:gd name="T41" fmla="*/ 8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2">
                  <a:moveTo>
                    <a:pt x="161" y="80"/>
                  </a:moveTo>
                  <a:lnTo>
                    <a:pt x="160" y="97"/>
                  </a:lnTo>
                  <a:lnTo>
                    <a:pt x="148" y="126"/>
                  </a:lnTo>
                  <a:lnTo>
                    <a:pt x="125" y="148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4" y="160"/>
                  </a:lnTo>
                  <a:lnTo>
                    <a:pt x="35" y="148"/>
                  </a:lnTo>
                  <a:lnTo>
                    <a:pt x="14" y="126"/>
                  </a:lnTo>
                  <a:lnTo>
                    <a:pt x="1" y="97"/>
                  </a:lnTo>
                  <a:lnTo>
                    <a:pt x="0" y="80"/>
                  </a:lnTo>
                  <a:lnTo>
                    <a:pt x="1" y="64"/>
                  </a:lnTo>
                  <a:lnTo>
                    <a:pt x="14" y="36"/>
                  </a:lnTo>
                  <a:lnTo>
                    <a:pt x="35" y="13"/>
                  </a:lnTo>
                  <a:lnTo>
                    <a:pt x="64" y="1"/>
                  </a:lnTo>
                  <a:lnTo>
                    <a:pt x="81" y="0"/>
                  </a:lnTo>
                  <a:lnTo>
                    <a:pt x="97" y="1"/>
                  </a:lnTo>
                  <a:lnTo>
                    <a:pt x="125" y="13"/>
                  </a:lnTo>
                  <a:lnTo>
                    <a:pt x="148" y="36"/>
                  </a:lnTo>
                  <a:lnTo>
                    <a:pt x="160" y="64"/>
                  </a:lnTo>
                  <a:lnTo>
                    <a:pt x="161" y="80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A24EDD6E-B4AC-496C-AD57-252358670E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3114" y="2022476"/>
              <a:ext cx="214313" cy="403224"/>
            </a:xfrm>
            <a:custGeom>
              <a:avLst/>
              <a:gdLst>
                <a:gd name="T0" fmla="*/ 198 w 405"/>
                <a:gd name="T1" fmla="*/ 0 h 761"/>
                <a:gd name="T2" fmla="*/ 142 w 405"/>
                <a:gd name="T3" fmla="*/ 9 h 761"/>
                <a:gd name="T4" fmla="*/ 67 w 405"/>
                <a:gd name="T5" fmla="*/ 55 h 761"/>
                <a:gd name="T6" fmla="*/ 21 w 405"/>
                <a:gd name="T7" fmla="*/ 132 h 761"/>
                <a:gd name="T8" fmla="*/ 0 w 405"/>
                <a:gd name="T9" fmla="*/ 248 h 761"/>
                <a:gd name="T10" fmla="*/ 4 w 405"/>
                <a:gd name="T11" fmla="*/ 304 h 761"/>
                <a:gd name="T12" fmla="*/ 31 w 405"/>
                <a:gd name="T13" fmla="*/ 331 h 761"/>
                <a:gd name="T14" fmla="*/ 78 w 405"/>
                <a:gd name="T15" fmla="*/ 318 h 761"/>
                <a:gd name="T16" fmla="*/ 82 w 405"/>
                <a:gd name="T17" fmla="*/ 294 h 761"/>
                <a:gd name="T18" fmla="*/ 85 w 405"/>
                <a:gd name="T19" fmla="*/ 198 h 761"/>
                <a:gd name="T20" fmla="*/ 102 w 405"/>
                <a:gd name="T21" fmla="*/ 139 h 761"/>
                <a:gd name="T22" fmla="*/ 102 w 405"/>
                <a:gd name="T23" fmla="*/ 311 h 761"/>
                <a:gd name="T24" fmla="*/ 102 w 405"/>
                <a:gd name="T25" fmla="*/ 315 h 761"/>
                <a:gd name="T26" fmla="*/ 102 w 405"/>
                <a:gd name="T27" fmla="*/ 517 h 761"/>
                <a:gd name="T28" fmla="*/ 97 w 405"/>
                <a:gd name="T29" fmla="*/ 729 h 761"/>
                <a:gd name="T30" fmla="*/ 124 w 405"/>
                <a:gd name="T31" fmla="*/ 761 h 761"/>
                <a:gd name="T32" fmla="*/ 180 w 405"/>
                <a:gd name="T33" fmla="*/ 745 h 761"/>
                <a:gd name="T34" fmla="*/ 190 w 405"/>
                <a:gd name="T35" fmla="*/ 718 h 761"/>
                <a:gd name="T36" fmla="*/ 194 w 405"/>
                <a:gd name="T37" fmla="*/ 404 h 761"/>
                <a:gd name="T38" fmla="*/ 208 w 405"/>
                <a:gd name="T39" fmla="*/ 404 h 761"/>
                <a:gd name="T40" fmla="*/ 214 w 405"/>
                <a:gd name="T41" fmla="*/ 718 h 761"/>
                <a:gd name="T42" fmla="*/ 222 w 405"/>
                <a:gd name="T43" fmla="*/ 745 h 761"/>
                <a:gd name="T44" fmla="*/ 278 w 405"/>
                <a:gd name="T45" fmla="*/ 761 h 761"/>
                <a:gd name="T46" fmla="*/ 305 w 405"/>
                <a:gd name="T47" fmla="*/ 729 h 761"/>
                <a:gd name="T48" fmla="*/ 300 w 405"/>
                <a:gd name="T49" fmla="*/ 517 h 761"/>
                <a:gd name="T50" fmla="*/ 300 w 405"/>
                <a:gd name="T51" fmla="*/ 311 h 761"/>
                <a:gd name="T52" fmla="*/ 297 w 405"/>
                <a:gd name="T53" fmla="*/ 218 h 761"/>
                <a:gd name="T54" fmla="*/ 305 w 405"/>
                <a:gd name="T55" fmla="*/ 149 h 761"/>
                <a:gd name="T56" fmla="*/ 324 w 405"/>
                <a:gd name="T57" fmla="*/ 257 h 761"/>
                <a:gd name="T58" fmla="*/ 321 w 405"/>
                <a:gd name="T59" fmla="*/ 304 h 761"/>
                <a:gd name="T60" fmla="*/ 342 w 405"/>
                <a:gd name="T61" fmla="*/ 331 h 761"/>
                <a:gd name="T62" fmla="*/ 392 w 405"/>
                <a:gd name="T63" fmla="*/ 318 h 761"/>
                <a:gd name="T64" fmla="*/ 402 w 405"/>
                <a:gd name="T65" fmla="*/ 294 h 761"/>
                <a:gd name="T66" fmla="*/ 395 w 405"/>
                <a:gd name="T67" fmla="*/ 175 h 761"/>
                <a:gd name="T68" fmla="*/ 362 w 405"/>
                <a:gd name="T69" fmla="*/ 86 h 761"/>
                <a:gd name="T70" fmla="*/ 298 w 405"/>
                <a:gd name="T71" fmla="*/ 23 h 761"/>
                <a:gd name="T72" fmla="*/ 228 w 405"/>
                <a:gd name="T73" fmla="*/ 5 h 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05" h="761">
                  <a:moveTo>
                    <a:pt x="228" y="5"/>
                  </a:moveTo>
                  <a:lnTo>
                    <a:pt x="198" y="0"/>
                  </a:lnTo>
                  <a:lnTo>
                    <a:pt x="167" y="5"/>
                  </a:lnTo>
                  <a:lnTo>
                    <a:pt x="142" y="9"/>
                  </a:lnTo>
                  <a:lnTo>
                    <a:pt x="101" y="26"/>
                  </a:lnTo>
                  <a:lnTo>
                    <a:pt x="67" y="55"/>
                  </a:lnTo>
                  <a:lnTo>
                    <a:pt x="40" y="91"/>
                  </a:lnTo>
                  <a:lnTo>
                    <a:pt x="21" y="132"/>
                  </a:lnTo>
                  <a:lnTo>
                    <a:pt x="8" y="178"/>
                  </a:lnTo>
                  <a:lnTo>
                    <a:pt x="0" y="248"/>
                  </a:lnTo>
                  <a:lnTo>
                    <a:pt x="2" y="294"/>
                  </a:lnTo>
                  <a:lnTo>
                    <a:pt x="4" y="304"/>
                  </a:lnTo>
                  <a:lnTo>
                    <a:pt x="11" y="318"/>
                  </a:lnTo>
                  <a:lnTo>
                    <a:pt x="31" y="331"/>
                  </a:lnTo>
                  <a:lnTo>
                    <a:pt x="61" y="331"/>
                  </a:lnTo>
                  <a:lnTo>
                    <a:pt x="78" y="318"/>
                  </a:lnTo>
                  <a:lnTo>
                    <a:pt x="82" y="304"/>
                  </a:lnTo>
                  <a:lnTo>
                    <a:pt x="82" y="294"/>
                  </a:lnTo>
                  <a:lnTo>
                    <a:pt x="80" y="260"/>
                  </a:lnTo>
                  <a:lnTo>
                    <a:pt x="85" y="198"/>
                  </a:lnTo>
                  <a:lnTo>
                    <a:pt x="95" y="158"/>
                  </a:lnTo>
                  <a:lnTo>
                    <a:pt x="102" y="139"/>
                  </a:lnTo>
                  <a:lnTo>
                    <a:pt x="102" y="308"/>
                  </a:lnTo>
                  <a:lnTo>
                    <a:pt x="102" y="311"/>
                  </a:lnTo>
                  <a:lnTo>
                    <a:pt x="102" y="314"/>
                  </a:lnTo>
                  <a:lnTo>
                    <a:pt x="102" y="315"/>
                  </a:lnTo>
                  <a:lnTo>
                    <a:pt x="102" y="317"/>
                  </a:lnTo>
                  <a:lnTo>
                    <a:pt x="102" y="517"/>
                  </a:lnTo>
                  <a:lnTo>
                    <a:pt x="97" y="718"/>
                  </a:lnTo>
                  <a:lnTo>
                    <a:pt x="97" y="729"/>
                  </a:lnTo>
                  <a:lnTo>
                    <a:pt x="104" y="745"/>
                  </a:lnTo>
                  <a:lnTo>
                    <a:pt x="124" y="761"/>
                  </a:lnTo>
                  <a:lnTo>
                    <a:pt x="158" y="761"/>
                  </a:lnTo>
                  <a:lnTo>
                    <a:pt x="180" y="745"/>
                  </a:lnTo>
                  <a:lnTo>
                    <a:pt x="188" y="729"/>
                  </a:lnTo>
                  <a:lnTo>
                    <a:pt x="190" y="718"/>
                  </a:lnTo>
                  <a:lnTo>
                    <a:pt x="194" y="560"/>
                  </a:lnTo>
                  <a:lnTo>
                    <a:pt x="194" y="404"/>
                  </a:lnTo>
                  <a:lnTo>
                    <a:pt x="201" y="404"/>
                  </a:lnTo>
                  <a:lnTo>
                    <a:pt x="208" y="404"/>
                  </a:lnTo>
                  <a:lnTo>
                    <a:pt x="208" y="560"/>
                  </a:lnTo>
                  <a:lnTo>
                    <a:pt x="214" y="718"/>
                  </a:lnTo>
                  <a:lnTo>
                    <a:pt x="214" y="729"/>
                  </a:lnTo>
                  <a:lnTo>
                    <a:pt x="222" y="745"/>
                  </a:lnTo>
                  <a:lnTo>
                    <a:pt x="244" y="761"/>
                  </a:lnTo>
                  <a:lnTo>
                    <a:pt x="278" y="761"/>
                  </a:lnTo>
                  <a:lnTo>
                    <a:pt x="298" y="745"/>
                  </a:lnTo>
                  <a:lnTo>
                    <a:pt x="305" y="729"/>
                  </a:lnTo>
                  <a:lnTo>
                    <a:pt x="305" y="718"/>
                  </a:lnTo>
                  <a:lnTo>
                    <a:pt x="300" y="517"/>
                  </a:lnTo>
                  <a:lnTo>
                    <a:pt x="300" y="317"/>
                  </a:lnTo>
                  <a:lnTo>
                    <a:pt x="300" y="311"/>
                  </a:lnTo>
                  <a:lnTo>
                    <a:pt x="298" y="305"/>
                  </a:lnTo>
                  <a:lnTo>
                    <a:pt x="297" y="218"/>
                  </a:lnTo>
                  <a:lnTo>
                    <a:pt x="297" y="131"/>
                  </a:lnTo>
                  <a:lnTo>
                    <a:pt x="305" y="149"/>
                  </a:lnTo>
                  <a:lnTo>
                    <a:pt x="318" y="191"/>
                  </a:lnTo>
                  <a:lnTo>
                    <a:pt x="324" y="257"/>
                  </a:lnTo>
                  <a:lnTo>
                    <a:pt x="321" y="294"/>
                  </a:lnTo>
                  <a:lnTo>
                    <a:pt x="321" y="304"/>
                  </a:lnTo>
                  <a:lnTo>
                    <a:pt x="327" y="318"/>
                  </a:lnTo>
                  <a:lnTo>
                    <a:pt x="342" y="331"/>
                  </a:lnTo>
                  <a:lnTo>
                    <a:pt x="372" y="331"/>
                  </a:lnTo>
                  <a:lnTo>
                    <a:pt x="392" y="318"/>
                  </a:lnTo>
                  <a:lnTo>
                    <a:pt x="401" y="304"/>
                  </a:lnTo>
                  <a:lnTo>
                    <a:pt x="402" y="294"/>
                  </a:lnTo>
                  <a:lnTo>
                    <a:pt x="405" y="248"/>
                  </a:lnTo>
                  <a:lnTo>
                    <a:pt x="395" y="175"/>
                  </a:lnTo>
                  <a:lnTo>
                    <a:pt x="382" y="129"/>
                  </a:lnTo>
                  <a:lnTo>
                    <a:pt x="362" y="86"/>
                  </a:lnTo>
                  <a:lnTo>
                    <a:pt x="334" y="50"/>
                  </a:lnTo>
                  <a:lnTo>
                    <a:pt x="298" y="23"/>
                  </a:lnTo>
                  <a:lnTo>
                    <a:pt x="254" y="7"/>
                  </a:lnTo>
                  <a:lnTo>
                    <a:pt x="228" y="5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8839A8B-B45E-412A-BFA2-8AA7F8AFB257}"/>
              </a:ext>
            </a:extLst>
          </p:cNvPr>
          <p:cNvCxnSpPr>
            <a:cxnSpLocks/>
          </p:cNvCxnSpPr>
          <p:nvPr/>
        </p:nvCxnSpPr>
        <p:spPr>
          <a:xfrm>
            <a:off x="5912378" y="2262463"/>
            <a:ext cx="2030333" cy="922638"/>
          </a:xfrm>
          <a:prstGeom prst="straightConnector1">
            <a:avLst/>
          </a:prstGeom>
          <a:ln w="28575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Freeform 19">
            <a:extLst>
              <a:ext uri="{FF2B5EF4-FFF2-40B4-BE49-F238E27FC236}">
                <a16:creationId xmlns:a16="http://schemas.microsoft.com/office/drawing/2014/main" id="{56DADD50-312F-4D1E-A060-5CE676532C9F}"/>
              </a:ext>
            </a:extLst>
          </p:cNvPr>
          <p:cNvSpPr>
            <a:spLocks noEditPoints="1"/>
          </p:cNvSpPr>
          <p:nvPr/>
        </p:nvSpPr>
        <p:spPr bwMode="auto">
          <a:xfrm>
            <a:off x="7777451" y="2751465"/>
            <a:ext cx="260964" cy="416328"/>
          </a:xfrm>
          <a:custGeom>
            <a:avLst/>
            <a:gdLst>
              <a:gd name="T0" fmla="*/ 1675 w 3343"/>
              <a:gd name="T1" fmla="*/ 0 h 5325"/>
              <a:gd name="T2" fmla="*/ 1667 w 3343"/>
              <a:gd name="T3" fmla="*/ 0 h 5325"/>
              <a:gd name="T4" fmla="*/ 0 w 3343"/>
              <a:gd name="T5" fmla="*/ 1667 h 5325"/>
              <a:gd name="T6" fmla="*/ 815 w 3343"/>
              <a:gd name="T7" fmla="*/ 4031 h 5325"/>
              <a:gd name="T8" fmla="*/ 1628 w 3343"/>
              <a:gd name="T9" fmla="*/ 5300 h 5325"/>
              <a:gd name="T10" fmla="*/ 1676 w 3343"/>
              <a:gd name="T11" fmla="*/ 5325 h 5325"/>
              <a:gd name="T12" fmla="*/ 1677 w 3343"/>
              <a:gd name="T13" fmla="*/ 5325 h 5325"/>
              <a:gd name="T14" fmla="*/ 1726 w 3343"/>
              <a:gd name="T15" fmla="*/ 5298 h 5325"/>
              <a:gd name="T16" fmla="*/ 2532 w 3343"/>
              <a:gd name="T17" fmla="*/ 3936 h 5325"/>
              <a:gd name="T18" fmla="*/ 3343 w 3343"/>
              <a:gd name="T19" fmla="*/ 1667 h 5325"/>
              <a:gd name="T20" fmla="*/ 1675 w 3343"/>
              <a:gd name="T21" fmla="*/ 0 h 5325"/>
              <a:gd name="T22" fmla="*/ 2445 w 3343"/>
              <a:gd name="T23" fmla="*/ 1708 h 5325"/>
              <a:gd name="T24" fmla="*/ 1671 w 3343"/>
              <a:gd name="T25" fmla="*/ 2481 h 5325"/>
              <a:gd name="T26" fmla="*/ 898 w 3343"/>
              <a:gd name="T27" fmla="*/ 1708 h 5325"/>
              <a:gd name="T28" fmla="*/ 1671 w 3343"/>
              <a:gd name="T29" fmla="*/ 934 h 5325"/>
              <a:gd name="T30" fmla="*/ 2445 w 3343"/>
              <a:gd name="T31" fmla="*/ 1708 h 5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343" h="5325">
                <a:moveTo>
                  <a:pt x="1675" y="0"/>
                </a:moveTo>
                <a:lnTo>
                  <a:pt x="1667" y="0"/>
                </a:lnTo>
                <a:cubicBezTo>
                  <a:pt x="748" y="0"/>
                  <a:pt x="0" y="748"/>
                  <a:pt x="0" y="1667"/>
                </a:cubicBezTo>
                <a:cubicBezTo>
                  <a:pt x="0" y="2270"/>
                  <a:pt x="274" y="3065"/>
                  <a:pt x="815" y="4031"/>
                </a:cubicBezTo>
                <a:cubicBezTo>
                  <a:pt x="1217" y="4747"/>
                  <a:pt x="1624" y="5295"/>
                  <a:pt x="1628" y="5300"/>
                </a:cubicBezTo>
                <a:cubicBezTo>
                  <a:pt x="1639" y="5316"/>
                  <a:pt x="1657" y="5325"/>
                  <a:pt x="1676" y="5325"/>
                </a:cubicBezTo>
                <a:cubicBezTo>
                  <a:pt x="1676" y="5325"/>
                  <a:pt x="1677" y="5325"/>
                  <a:pt x="1677" y="5325"/>
                </a:cubicBezTo>
                <a:cubicBezTo>
                  <a:pt x="1697" y="5324"/>
                  <a:pt x="1715" y="5314"/>
                  <a:pt x="1726" y="5298"/>
                </a:cubicBezTo>
                <a:cubicBezTo>
                  <a:pt x="1730" y="5292"/>
                  <a:pt x="2134" y="4682"/>
                  <a:pt x="2532" y="3936"/>
                </a:cubicBezTo>
                <a:cubicBezTo>
                  <a:pt x="3070" y="2929"/>
                  <a:pt x="3343" y="2165"/>
                  <a:pt x="3343" y="1667"/>
                </a:cubicBezTo>
                <a:cubicBezTo>
                  <a:pt x="3343" y="748"/>
                  <a:pt x="2595" y="0"/>
                  <a:pt x="1675" y="0"/>
                </a:cubicBezTo>
                <a:close/>
                <a:moveTo>
                  <a:pt x="2445" y="1708"/>
                </a:moveTo>
                <a:cubicBezTo>
                  <a:pt x="2445" y="2134"/>
                  <a:pt x="2098" y="2481"/>
                  <a:pt x="1671" y="2481"/>
                </a:cubicBezTo>
                <a:cubicBezTo>
                  <a:pt x="1245" y="2481"/>
                  <a:pt x="898" y="2134"/>
                  <a:pt x="898" y="1708"/>
                </a:cubicBezTo>
                <a:cubicBezTo>
                  <a:pt x="898" y="1281"/>
                  <a:pt x="1245" y="934"/>
                  <a:pt x="1671" y="934"/>
                </a:cubicBezTo>
                <a:cubicBezTo>
                  <a:pt x="2098" y="934"/>
                  <a:pt x="2445" y="1281"/>
                  <a:pt x="2445" y="1708"/>
                </a:cubicBezTo>
                <a:close/>
              </a:path>
            </a:pathLst>
          </a:custGeom>
          <a:solidFill>
            <a:srgbClr val="0070C0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F412536-AA2D-490E-991D-5B3710434FE8}"/>
              </a:ext>
            </a:extLst>
          </p:cNvPr>
          <p:cNvCxnSpPr>
            <a:cxnSpLocks/>
          </p:cNvCxnSpPr>
          <p:nvPr/>
        </p:nvCxnSpPr>
        <p:spPr>
          <a:xfrm flipH="1" flipV="1">
            <a:off x="4965505" y="2266339"/>
            <a:ext cx="2709316" cy="3170773"/>
          </a:xfrm>
          <a:prstGeom prst="straightConnector1">
            <a:avLst/>
          </a:prstGeom>
          <a:ln w="28575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Freeform 19">
            <a:extLst>
              <a:ext uri="{FF2B5EF4-FFF2-40B4-BE49-F238E27FC236}">
                <a16:creationId xmlns:a16="http://schemas.microsoft.com/office/drawing/2014/main" id="{278F4094-61F4-4A13-9712-EFA5A11CEDD2}"/>
              </a:ext>
            </a:extLst>
          </p:cNvPr>
          <p:cNvSpPr>
            <a:spLocks noEditPoints="1"/>
          </p:cNvSpPr>
          <p:nvPr/>
        </p:nvSpPr>
        <p:spPr bwMode="auto">
          <a:xfrm>
            <a:off x="4800245" y="1832703"/>
            <a:ext cx="260964" cy="416328"/>
          </a:xfrm>
          <a:custGeom>
            <a:avLst/>
            <a:gdLst>
              <a:gd name="T0" fmla="*/ 1675 w 3343"/>
              <a:gd name="T1" fmla="*/ 0 h 5325"/>
              <a:gd name="T2" fmla="*/ 1667 w 3343"/>
              <a:gd name="T3" fmla="*/ 0 h 5325"/>
              <a:gd name="T4" fmla="*/ 0 w 3343"/>
              <a:gd name="T5" fmla="*/ 1667 h 5325"/>
              <a:gd name="T6" fmla="*/ 815 w 3343"/>
              <a:gd name="T7" fmla="*/ 4031 h 5325"/>
              <a:gd name="T8" fmla="*/ 1628 w 3343"/>
              <a:gd name="T9" fmla="*/ 5300 h 5325"/>
              <a:gd name="T10" fmla="*/ 1676 w 3343"/>
              <a:gd name="T11" fmla="*/ 5325 h 5325"/>
              <a:gd name="T12" fmla="*/ 1677 w 3343"/>
              <a:gd name="T13" fmla="*/ 5325 h 5325"/>
              <a:gd name="T14" fmla="*/ 1726 w 3343"/>
              <a:gd name="T15" fmla="*/ 5298 h 5325"/>
              <a:gd name="T16" fmla="*/ 2532 w 3343"/>
              <a:gd name="T17" fmla="*/ 3936 h 5325"/>
              <a:gd name="T18" fmla="*/ 3343 w 3343"/>
              <a:gd name="T19" fmla="*/ 1667 h 5325"/>
              <a:gd name="T20" fmla="*/ 1675 w 3343"/>
              <a:gd name="T21" fmla="*/ 0 h 5325"/>
              <a:gd name="T22" fmla="*/ 2445 w 3343"/>
              <a:gd name="T23" fmla="*/ 1708 h 5325"/>
              <a:gd name="T24" fmla="*/ 1671 w 3343"/>
              <a:gd name="T25" fmla="*/ 2481 h 5325"/>
              <a:gd name="T26" fmla="*/ 898 w 3343"/>
              <a:gd name="T27" fmla="*/ 1708 h 5325"/>
              <a:gd name="T28" fmla="*/ 1671 w 3343"/>
              <a:gd name="T29" fmla="*/ 934 h 5325"/>
              <a:gd name="T30" fmla="*/ 2445 w 3343"/>
              <a:gd name="T31" fmla="*/ 1708 h 5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343" h="5325">
                <a:moveTo>
                  <a:pt x="1675" y="0"/>
                </a:moveTo>
                <a:lnTo>
                  <a:pt x="1667" y="0"/>
                </a:lnTo>
                <a:cubicBezTo>
                  <a:pt x="748" y="0"/>
                  <a:pt x="0" y="748"/>
                  <a:pt x="0" y="1667"/>
                </a:cubicBezTo>
                <a:cubicBezTo>
                  <a:pt x="0" y="2270"/>
                  <a:pt x="274" y="3065"/>
                  <a:pt x="815" y="4031"/>
                </a:cubicBezTo>
                <a:cubicBezTo>
                  <a:pt x="1217" y="4747"/>
                  <a:pt x="1624" y="5295"/>
                  <a:pt x="1628" y="5300"/>
                </a:cubicBezTo>
                <a:cubicBezTo>
                  <a:pt x="1639" y="5316"/>
                  <a:pt x="1657" y="5325"/>
                  <a:pt x="1676" y="5325"/>
                </a:cubicBezTo>
                <a:cubicBezTo>
                  <a:pt x="1676" y="5325"/>
                  <a:pt x="1677" y="5325"/>
                  <a:pt x="1677" y="5325"/>
                </a:cubicBezTo>
                <a:cubicBezTo>
                  <a:pt x="1697" y="5324"/>
                  <a:pt x="1715" y="5314"/>
                  <a:pt x="1726" y="5298"/>
                </a:cubicBezTo>
                <a:cubicBezTo>
                  <a:pt x="1730" y="5292"/>
                  <a:pt x="2134" y="4682"/>
                  <a:pt x="2532" y="3936"/>
                </a:cubicBezTo>
                <a:cubicBezTo>
                  <a:pt x="3070" y="2929"/>
                  <a:pt x="3343" y="2165"/>
                  <a:pt x="3343" y="1667"/>
                </a:cubicBezTo>
                <a:cubicBezTo>
                  <a:pt x="3343" y="748"/>
                  <a:pt x="2595" y="0"/>
                  <a:pt x="1675" y="0"/>
                </a:cubicBezTo>
                <a:close/>
                <a:moveTo>
                  <a:pt x="2445" y="1708"/>
                </a:moveTo>
                <a:cubicBezTo>
                  <a:pt x="2445" y="2134"/>
                  <a:pt x="2098" y="2481"/>
                  <a:pt x="1671" y="2481"/>
                </a:cubicBezTo>
                <a:cubicBezTo>
                  <a:pt x="1245" y="2481"/>
                  <a:pt x="898" y="2134"/>
                  <a:pt x="898" y="1708"/>
                </a:cubicBezTo>
                <a:cubicBezTo>
                  <a:pt x="898" y="1281"/>
                  <a:pt x="1245" y="934"/>
                  <a:pt x="1671" y="934"/>
                </a:cubicBezTo>
                <a:cubicBezTo>
                  <a:pt x="2098" y="934"/>
                  <a:pt x="2445" y="1281"/>
                  <a:pt x="2445" y="1708"/>
                </a:cubicBezTo>
                <a:close/>
              </a:path>
            </a:pathLst>
          </a:custGeom>
          <a:solidFill>
            <a:srgbClr val="0070C0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9" name="Graphic 38" descr="Taxi">
            <a:extLst>
              <a:ext uri="{FF2B5EF4-FFF2-40B4-BE49-F238E27FC236}">
                <a16:creationId xmlns:a16="http://schemas.microsoft.com/office/drawing/2014/main" id="{6FDAF900-D03D-45FB-A8F5-32E83D7AF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16760" y="3481271"/>
            <a:ext cx="723215" cy="723215"/>
          </a:xfrm>
          <a:prstGeom prst="rect">
            <a:avLst/>
          </a:prstGeom>
        </p:spPr>
      </p:pic>
      <p:pic>
        <p:nvPicPr>
          <p:cNvPr id="40" name="Graphic 39" descr="Taxi">
            <a:extLst>
              <a:ext uri="{FF2B5EF4-FFF2-40B4-BE49-F238E27FC236}">
                <a16:creationId xmlns:a16="http://schemas.microsoft.com/office/drawing/2014/main" id="{29F7C669-C2A7-4386-A2D3-08BD35F48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6888" y="3303125"/>
            <a:ext cx="723215" cy="72321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298FE86-8E57-4BB7-A3E4-B10320A9A15B}"/>
              </a:ext>
            </a:extLst>
          </p:cNvPr>
          <p:cNvGrpSpPr/>
          <p:nvPr/>
        </p:nvGrpSpPr>
        <p:grpSpPr>
          <a:xfrm>
            <a:off x="7624680" y="4745232"/>
            <a:ext cx="294444" cy="695756"/>
            <a:chOff x="1353114" y="1919289"/>
            <a:chExt cx="214313" cy="506411"/>
          </a:xfrm>
          <a:solidFill>
            <a:srgbClr val="0070C0"/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081541EF-18A4-4849-B61D-DDA7E73AAF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6614" y="1919289"/>
              <a:ext cx="85725" cy="85725"/>
            </a:xfrm>
            <a:custGeom>
              <a:avLst/>
              <a:gdLst>
                <a:gd name="T0" fmla="*/ 161 w 161"/>
                <a:gd name="T1" fmla="*/ 80 h 162"/>
                <a:gd name="T2" fmla="*/ 160 w 161"/>
                <a:gd name="T3" fmla="*/ 97 h 162"/>
                <a:gd name="T4" fmla="*/ 148 w 161"/>
                <a:gd name="T5" fmla="*/ 126 h 162"/>
                <a:gd name="T6" fmla="*/ 125 w 161"/>
                <a:gd name="T7" fmla="*/ 148 h 162"/>
                <a:gd name="T8" fmla="*/ 97 w 161"/>
                <a:gd name="T9" fmla="*/ 160 h 162"/>
                <a:gd name="T10" fmla="*/ 81 w 161"/>
                <a:gd name="T11" fmla="*/ 162 h 162"/>
                <a:gd name="T12" fmla="*/ 64 w 161"/>
                <a:gd name="T13" fmla="*/ 160 h 162"/>
                <a:gd name="T14" fmla="*/ 35 w 161"/>
                <a:gd name="T15" fmla="*/ 148 h 162"/>
                <a:gd name="T16" fmla="*/ 14 w 161"/>
                <a:gd name="T17" fmla="*/ 126 h 162"/>
                <a:gd name="T18" fmla="*/ 1 w 161"/>
                <a:gd name="T19" fmla="*/ 97 h 162"/>
                <a:gd name="T20" fmla="*/ 0 w 161"/>
                <a:gd name="T21" fmla="*/ 80 h 162"/>
                <a:gd name="T22" fmla="*/ 1 w 161"/>
                <a:gd name="T23" fmla="*/ 64 h 162"/>
                <a:gd name="T24" fmla="*/ 14 w 161"/>
                <a:gd name="T25" fmla="*/ 36 h 162"/>
                <a:gd name="T26" fmla="*/ 35 w 161"/>
                <a:gd name="T27" fmla="*/ 13 h 162"/>
                <a:gd name="T28" fmla="*/ 64 w 161"/>
                <a:gd name="T29" fmla="*/ 1 h 162"/>
                <a:gd name="T30" fmla="*/ 81 w 161"/>
                <a:gd name="T31" fmla="*/ 0 h 162"/>
                <a:gd name="T32" fmla="*/ 97 w 161"/>
                <a:gd name="T33" fmla="*/ 1 h 162"/>
                <a:gd name="T34" fmla="*/ 125 w 161"/>
                <a:gd name="T35" fmla="*/ 13 h 162"/>
                <a:gd name="T36" fmla="*/ 148 w 161"/>
                <a:gd name="T37" fmla="*/ 36 h 162"/>
                <a:gd name="T38" fmla="*/ 160 w 161"/>
                <a:gd name="T39" fmla="*/ 64 h 162"/>
                <a:gd name="T40" fmla="*/ 161 w 161"/>
                <a:gd name="T41" fmla="*/ 8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2">
                  <a:moveTo>
                    <a:pt x="161" y="80"/>
                  </a:moveTo>
                  <a:lnTo>
                    <a:pt x="160" y="97"/>
                  </a:lnTo>
                  <a:lnTo>
                    <a:pt x="148" y="126"/>
                  </a:lnTo>
                  <a:lnTo>
                    <a:pt x="125" y="148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4" y="160"/>
                  </a:lnTo>
                  <a:lnTo>
                    <a:pt x="35" y="148"/>
                  </a:lnTo>
                  <a:lnTo>
                    <a:pt x="14" y="126"/>
                  </a:lnTo>
                  <a:lnTo>
                    <a:pt x="1" y="97"/>
                  </a:lnTo>
                  <a:lnTo>
                    <a:pt x="0" y="80"/>
                  </a:lnTo>
                  <a:lnTo>
                    <a:pt x="1" y="64"/>
                  </a:lnTo>
                  <a:lnTo>
                    <a:pt x="14" y="36"/>
                  </a:lnTo>
                  <a:lnTo>
                    <a:pt x="35" y="13"/>
                  </a:lnTo>
                  <a:lnTo>
                    <a:pt x="64" y="1"/>
                  </a:lnTo>
                  <a:lnTo>
                    <a:pt x="81" y="0"/>
                  </a:lnTo>
                  <a:lnTo>
                    <a:pt x="97" y="1"/>
                  </a:lnTo>
                  <a:lnTo>
                    <a:pt x="125" y="13"/>
                  </a:lnTo>
                  <a:lnTo>
                    <a:pt x="148" y="36"/>
                  </a:lnTo>
                  <a:lnTo>
                    <a:pt x="160" y="64"/>
                  </a:lnTo>
                  <a:lnTo>
                    <a:pt x="161" y="80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3793CF98-49AC-4D91-90AE-E4990D3A0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3114" y="2022476"/>
              <a:ext cx="214313" cy="403224"/>
            </a:xfrm>
            <a:custGeom>
              <a:avLst/>
              <a:gdLst>
                <a:gd name="T0" fmla="*/ 198 w 405"/>
                <a:gd name="T1" fmla="*/ 0 h 761"/>
                <a:gd name="T2" fmla="*/ 142 w 405"/>
                <a:gd name="T3" fmla="*/ 9 h 761"/>
                <a:gd name="T4" fmla="*/ 67 w 405"/>
                <a:gd name="T5" fmla="*/ 55 h 761"/>
                <a:gd name="T6" fmla="*/ 21 w 405"/>
                <a:gd name="T7" fmla="*/ 132 h 761"/>
                <a:gd name="T8" fmla="*/ 0 w 405"/>
                <a:gd name="T9" fmla="*/ 248 h 761"/>
                <a:gd name="T10" fmla="*/ 4 w 405"/>
                <a:gd name="T11" fmla="*/ 304 h 761"/>
                <a:gd name="T12" fmla="*/ 31 w 405"/>
                <a:gd name="T13" fmla="*/ 331 h 761"/>
                <a:gd name="T14" fmla="*/ 78 w 405"/>
                <a:gd name="T15" fmla="*/ 318 h 761"/>
                <a:gd name="T16" fmla="*/ 82 w 405"/>
                <a:gd name="T17" fmla="*/ 294 h 761"/>
                <a:gd name="T18" fmla="*/ 85 w 405"/>
                <a:gd name="T19" fmla="*/ 198 h 761"/>
                <a:gd name="T20" fmla="*/ 102 w 405"/>
                <a:gd name="T21" fmla="*/ 139 h 761"/>
                <a:gd name="T22" fmla="*/ 102 w 405"/>
                <a:gd name="T23" fmla="*/ 311 h 761"/>
                <a:gd name="T24" fmla="*/ 102 w 405"/>
                <a:gd name="T25" fmla="*/ 315 h 761"/>
                <a:gd name="T26" fmla="*/ 102 w 405"/>
                <a:gd name="T27" fmla="*/ 517 h 761"/>
                <a:gd name="T28" fmla="*/ 97 w 405"/>
                <a:gd name="T29" fmla="*/ 729 h 761"/>
                <a:gd name="T30" fmla="*/ 124 w 405"/>
                <a:gd name="T31" fmla="*/ 761 h 761"/>
                <a:gd name="T32" fmla="*/ 180 w 405"/>
                <a:gd name="T33" fmla="*/ 745 h 761"/>
                <a:gd name="T34" fmla="*/ 190 w 405"/>
                <a:gd name="T35" fmla="*/ 718 h 761"/>
                <a:gd name="T36" fmla="*/ 194 w 405"/>
                <a:gd name="T37" fmla="*/ 404 h 761"/>
                <a:gd name="T38" fmla="*/ 208 w 405"/>
                <a:gd name="T39" fmla="*/ 404 h 761"/>
                <a:gd name="T40" fmla="*/ 214 w 405"/>
                <a:gd name="T41" fmla="*/ 718 h 761"/>
                <a:gd name="T42" fmla="*/ 222 w 405"/>
                <a:gd name="T43" fmla="*/ 745 h 761"/>
                <a:gd name="T44" fmla="*/ 278 w 405"/>
                <a:gd name="T45" fmla="*/ 761 h 761"/>
                <a:gd name="T46" fmla="*/ 305 w 405"/>
                <a:gd name="T47" fmla="*/ 729 h 761"/>
                <a:gd name="T48" fmla="*/ 300 w 405"/>
                <a:gd name="T49" fmla="*/ 517 h 761"/>
                <a:gd name="T50" fmla="*/ 300 w 405"/>
                <a:gd name="T51" fmla="*/ 311 h 761"/>
                <a:gd name="T52" fmla="*/ 297 w 405"/>
                <a:gd name="T53" fmla="*/ 218 h 761"/>
                <a:gd name="T54" fmla="*/ 305 w 405"/>
                <a:gd name="T55" fmla="*/ 149 h 761"/>
                <a:gd name="T56" fmla="*/ 324 w 405"/>
                <a:gd name="T57" fmla="*/ 257 h 761"/>
                <a:gd name="T58" fmla="*/ 321 w 405"/>
                <a:gd name="T59" fmla="*/ 304 h 761"/>
                <a:gd name="T60" fmla="*/ 342 w 405"/>
                <a:gd name="T61" fmla="*/ 331 h 761"/>
                <a:gd name="T62" fmla="*/ 392 w 405"/>
                <a:gd name="T63" fmla="*/ 318 h 761"/>
                <a:gd name="T64" fmla="*/ 402 w 405"/>
                <a:gd name="T65" fmla="*/ 294 h 761"/>
                <a:gd name="T66" fmla="*/ 395 w 405"/>
                <a:gd name="T67" fmla="*/ 175 h 761"/>
                <a:gd name="T68" fmla="*/ 362 w 405"/>
                <a:gd name="T69" fmla="*/ 86 h 761"/>
                <a:gd name="T70" fmla="*/ 298 w 405"/>
                <a:gd name="T71" fmla="*/ 23 h 761"/>
                <a:gd name="T72" fmla="*/ 228 w 405"/>
                <a:gd name="T73" fmla="*/ 5 h 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05" h="761">
                  <a:moveTo>
                    <a:pt x="228" y="5"/>
                  </a:moveTo>
                  <a:lnTo>
                    <a:pt x="198" y="0"/>
                  </a:lnTo>
                  <a:lnTo>
                    <a:pt x="167" y="5"/>
                  </a:lnTo>
                  <a:lnTo>
                    <a:pt x="142" y="9"/>
                  </a:lnTo>
                  <a:lnTo>
                    <a:pt x="101" y="26"/>
                  </a:lnTo>
                  <a:lnTo>
                    <a:pt x="67" y="55"/>
                  </a:lnTo>
                  <a:lnTo>
                    <a:pt x="40" y="91"/>
                  </a:lnTo>
                  <a:lnTo>
                    <a:pt x="21" y="132"/>
                  </a:lnTo>
                  <a:lnTo>
                    <a:pt x="8" y="178"/>
                  </a:lnTo>
                  <a:lnTo>
                    <a:pt x="0" y="248"/>
                  </a:lnTo>
                  <a:lnTo>
                    <a:pt x="2" y="294"/>
                  </a:lnTo>
                  <a:lnTo>
                    <a:pt x="4" y="304"/>
                  </a:lnTo>
                  <a:lnTo>
                    <a:pt x="11" y="318"/>
                  </a:lnTo>
                  <a:lnTo>
                    <a:pt x="31" y="331"/>
                  </a:lnTo>
                  <a:lnTo>
                    <a:pt x="61" y="331"/>
                  </a:lnTo>
                  <a:lnTo>
                    <a:pt x="78" y="318"/>
                  </a:lnTo>
                  <a:lnTo>
                    <a:pt x="82" y="304"/>
                  </a:lnTo>
                  <a:lnTo>
                    <a:pt x="82" y="294"/>
                  </a:lnTo>
                  <a:lnTo>
                    <a:pt x="80" y="260"/>
                  </a:lnTo>
                  <a:lnTo>
                    <a:pt x="85" y="198"/>
                  </a:lnTo>
                  <a:lnTo>
                    <a:pt x="95" y="158"/>
                  </a:lnTo>
                  <a:lnTo>
                    <a:pt x="102" y="139"/>
                  </a:lnTo>
                  <a:lnTo>
                    <a:pt x="102" y="308"/>
                  </a:lnTo>
                  <a:lnTo>
                    <a:pt x="102" y="311"/>
                  </a:lnTo>
                  <a:lnTo>
                    <a:pt x="102" y="314"/>
                  </a:lnTo>
                  <a:lnTo>
                    <a:pt x="102" y="315"/>
                  </a:lnTo>
                  <a:lnTo>
                    <a:pt x="102" y="317"/>
                  </a:lnTo>
                  <a:lnTo>
                    <a:pt x="102" y="517"/>
                  </a:lnTo>
                  <a:lnTo>
                    <a:pt x="97" y="718"/>
                  </a:lnTo>
                  <a:lnTo>
                    <a:pt x="97" y="729"/>
                  </a:lnTo>
                  <a:lnTo>
                    <a:pt x="104" y="745"/>
                  </a:lnTo>
                  <a:lnTo>
                    <a:pt x="124" y="761"/>
                  </a:lnTo>
                  <a:lnTo>
                    <a:pt x="158" y="761"/>
                  </a:lnTo>
                  <a:lnTo>
                    <a:pt x="180" y="745"/>
                  </a:lnTo>
                  <a:lnTo>
                    <a:pt x="188" y="729"/>
                  </a:lnTo>
                  <a:lnTo>
                    <a:pt x="190" y="718"/>
                  </a:lnTo>
                  <a:lnTo>
                    <a:pt x="194" y="560"/>
                  </a:lnTo>
                  <a:lnTo>
                    <a:pt x="194" y="404"/>
                  </a:lnTo>
                  <a:lnTo>
                    <a:pt x="201" y="404"/>
                  </a:lnTo>
                  <a:lnTo>
                    <a:pt x="208" y="404"/>
                  </a:lnTo>
                  <a:lnTo>
                    <a:pt x="208" y="560"/>
                  </a:lnTo>
                  <a:lnTo>
                    <a:pt x="214" y="718"/>
                  </a:lnTo>
                  <a:lnTo>
                    <a:pt x="214" y="729"/>
                  </a:lnTo>
                  <a:lnTo>
                    <a:pt x="222" y="745"/>
                  </a:lnTo>
                  <a:lnTo>
                    <a:pt x="244" y="761"/>
                  </a:lnTo>
                  <a:lnTo>
                    <a:pt x="278" y="761"/>
                  </a:lnTo>
                  <a:lnTo>
                    <a:pt x="298" y="745"/>
                  </a:lnTo>
                  <a:lnTo>
                    <a:pt x="305" y="729"/>
                  </a:lnTo>
                  <a:lnTo>
                    <a:pt x="305" y="718"/>
                  </a:lnTo>
                  <a:lnTo>
                    <a:pt x="300" y="517"/>
                  </a:lnTo>
                  <a:lnTo>
                    <a:pt x="300" y="317"/>
                  </a:lnTo>
                  <a:lnTo>
                    <a:pt x="300" y="311"/>
                  </a:lnTo>
                  <a:lnTo>
                    <a:pt x="298" y="305"/>
                  </a:lnTo>
                  <a:lnTo>
                    <a:pt x="297" y="218"/>
                  </a:lnTo>
                  <a:lnTo>
                    <a:pt x="297" y="131"/>
                  </a:lnTo>
                  <a:lnTo>
                    <a:pt x="305" y="149"/>
                  </a:lnTo>
                  <a:lnTo>
                    <a:pt x="318" y="191"/>
                  </a:lnTo>
                  <a:lnTo>
                    <a:pt x="324" y="257"/>
                  </a:lnTo>
                  <a:lnTo>
                    <a:pt x="321" y="294"/>
                  </a:lnTo>
                  <a:lnTo>
                    <a:pt x="321" y="304"/>
                  </a:lnTo>
                  <a:lnTo>
                    <a:pt x="327" y="318"/>
                  </a:lnTo>
                  <a:lnTo>
                    <a:pt x="342" y="331"/>
                  </a:lnTo>
                  <a:lnTo>
                    <a:pt x="372" y="331"/>
                  </a:lnTo>
                  <a:lnTo>
                    <a:pt x="392" y="318"/>
                  </a:lnTo>
                  <a:lnTo>
                    <a:pt x="401" y="304"/>
                  </a:lnTo>
                  <a:lnTo>
                    <a:pt x="402" y="294"/>
                  </a:lnTo>
                  <a:lnTo>
                    <a:pt x="405" y="248"/>
                  </a:lnTo>
                  <a:lnTo>
                    <a:pt x="395" y="175"/>
                  </a:lnTo>
                  <a:lnTo>
                    <a:pt x="382" y="129"/>
                  </a:lnTo>
                  <a:lnTo>
                    <a:pt x="362" y="86"/>
                  </a:lnTo>
                  <a:lnTo>
                    <a:pt x="334" y="50"/>
                  </a:lnTo>
                  <a:lnTo>
                    <a:pt x="298" y="23"/>
                  </a:lnTo>
                  <a:lnTo>
                    <a:pt x="254" y="7"/>
                  </a:lnTo>
                  <a:lnTo>
                    <a:pt x="228" y="5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289026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8" grpId="0" animBg="1"/>
      <p:bldP spid="30" grpId="0" animBg="1"/>
      <p:bldP spid="11" grpId="0" animBg="1"/>
      <p:bldP spid="17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C157BD-E78B-4633-1696-CC58E44D30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3F5508-5F1E-1315-9F7C-0D2130CDFE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2911" y="3293487"/>
            <a:ext cx="11268079" cy="1682774"/>
          </a:xfrm>
        </p:spPr>
        <p:txBody>
          <a:bodyPr>
            <a:normAutofit/>
          </a:bodyPr>
          <a:lstStyle/>
          <a:p>
            <a:r>
              <a:rPr lang="en-US" sz="4800"/>
              <a:t>Difficulties of existing </a:t>
            </a:r>
          </a:p>
          <a:p>
            <a:r>
              <a:rPr lang="en-US" sz="4800"/>
              <a:t>DARP Instances</a:t>
            </a:r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721A0AFC-FF3B-F26B-995D-0BB87E1BF9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F5C12366-5C8A-4EA8-BF4A-42F0A9EE1BDC}" type="slidenum">
              <a:rPr lang="en-GB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6016231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 descr="Obsah obrázku snímek obrazovky, text, diagram, Barevnost&#10;&#10;Popis se vygeneroval automaticky.">
            <a:extLst>
              <a:ext uri="{FF2B5EF4-FFF2-40B4-BE49-F238E27FC236}">
                <a16:creationId xmlns:a16="http://schemas.microsoft.com/office/drawing/2014/main" id="{099EC92D-67CC-CE2D-82C4-40136A7EA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249" y="6264"/>
            <a:ext cx="6255706" cy="6255706"/>
          </a:xfrm>
          <a:prstGeom prst="rect">
            <a:avLst/>
          </a:prstGeom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F539E37-6A3B-43AF-1759-8388F780E4C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5C12366-5C8A-4EA8-BF4A-42F0A9EE1BDC}" type="slidenum">
              <a:rPr lang="en-GB" smtClean="0"/>
              <a:t>6</a:t>
            </a:fld>
            <a:endParaRPr lang="cs-CZ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AB40F6C-65C7-8F33-C5F1-51FCF4EDB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Classical Instances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0B046C54-5E55-72FF-F0DA-6945FF135EBA}"/>
              </a:ext>
            </a:extLst>
          </p:cNvPr>
          <p:cNvSpPr txBox="1">
            <a:spLocks/>
          </p:cNvSpPr>
          <p:nvPr/>
        </p:nvSpPr>
        <p:spPr>
          <a:xfrm>
            <a:off x="6432325" y="6286646"/>
            <a:ext cx="5531643" cy="501649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numCol="1" rtlCol="0" anchor="t">
            <a:normAutofit lnSpcReduction="10000"/>
          </a:bodyPr>
          <a:lstStyle>
            <a:lvl1pPr marL="457200" marR="0" indent="-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lang="en-US" sz="2400" b="0" i="0" u="none" strike="noStrike" cap="none" spc="0" baseline="0" dirty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1pPr>
            <a:lvl2pPr marL="914400" marR="0" indent="-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2400" b="0" i="0" u="none" strike="noStrike" cap="none" spc="0" baseline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2pPr>
            <a:lvl3pPr marL="857250" marR="0" indent="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0" i="0" u="none" strike="noStrike" cap="none" spc="0" baseline="0" dirty="0" smtClean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3pPr>
            <a:lvl4pPr marL="1200150" marR="0" indent="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0" i="0" u="none" strike="noStrike" cap="none" spc="0" baseline="0" dirty="0" smtClean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4pPr>
            <a:lvl5pPr marL="1600200" marR="0" indent="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n-US" sz="2400" b="0" i="0" u="none" strike="noStrike" cap="none" spc="0" baseline="0" dirty="0" smtClean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5pPr>
            <a:lvl6pPr marL="0" marR="0" indent="22860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2743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3200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3657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>
              <a:buNone/>
            </a:pPr>
            <a:r>
              <a:rPr lang="cs-CZ" sz="1400" err="1"/>
              <a:t>Representative</a:t>
            </a:r>
            <a:r>
              <a:rPr lang="cs-CZ" sz="1400"/>
              <a:t> </a:t>
            </a:r>
            <a:r>
              <a:rPr lang="cs-CZ" sz="1400" err="1"/>
              <a:t>example</a:t>
            </a:r>
            <a:r>
              <a:rPr lang="cs-CZ" sz="1400"/>
              <a:t> </a:t>
            </a:r>
            <a:r>
              <a:rPr lang="cs-CZ" sz="1400" err="1"/>
              <a:t>of</a:t>
            </a:r>
            <a:r>
              <a:rPr lang="cs-CZ" sz="1400"/>
              <a:t> a </a:t>
            </a:r>
            <a:r>
              <a:rPr lang="cs-CZ" sz="1400" err="1"/>
              <a:t>classical</a:t>
            </a:r>
            <a:r>
              <a:rPr lang="cs-CZ" sz="1400"/>
              <a:t> DARP instance. </a:t>
            </a:r>
            <a:r>
              <a:rPr lang="cs-CZ" sz="1400" err="1"/>
              <a:t>There</a:t>
            </a:r>
            <a:r>
              <a:rPr lang="cs-CZ" sz="1400"/>
              <a:t> </a:t>
            </a:r>
            <a:r>
              <a:rPr lang="cs-CZ" sz="1400" err="1"/>
              <a:t>is</a:t>
            </a:r>
            <a:r>
              <a:rPr lang="cs-CZ" sz="1400"/>
              <a:t> no </a:t>
            </a:r>
            <a:r>
              <a:rPr lang="cs-CZ" sz="1400" err="1"/>
              <a:t>road</a:t>
            </a:r>
            <a:r>
              <a:rPr lang="cs-CZ" sz="1400"/>
              <a:t> </a:t>
            </a:r>
            <a:r>
              <a:rPr lang="cs-CZ" sz="1400" err="1"/>
              <a:t>graph</a:t>
            </a:r>
            <a:r>
              <a:rPr lang="cs-CZ" sz="1400"/>
              <a:t>, </a:t>
            </a:r>
            <a:r>
              <a:rPr lang="cs-CZ" sz="1400" err="1"/>
              <a:t>the</a:t>
            </a:r>
            <a:r>
              <a:rPr lang="cs-CZ" sz="1400"/>
              <a:t> x and y </a:t>
            </a:r>
            <a:r>
              <a:rPr lang="cs-CZ" sz="1400" err="1"/>
              <a:t>axes</a:t>
            </a:r>
            <a:r>
              <a:rPr lang="cs-CZ" sz="1400"/>
              <a:t> are </a:t>
            </a:r>
            <a:r>
              <a:rPr lang="cs-CZ" sz="1400" err="1"/>
              <a:t>coodinates</a:t>
            </a:r>
            <a:r>
              <a:rPr lang="cs-CZ" sz="1400"/>
              <a:t> in </a:t>
            </a:r>
            <a:r>
              <a:rPr lang="cs-CZ" sz="1400" err="1"/>
              <a:t>Euclidean</a:t>
            </a:r>
            <a:r>
              <a:rPr lang="cs-CZ" sz="1400"/>
              <a:t> </a:t>
            </a:r>
            <a:r>
              <a:rPr lang="cs-CZ" sz="1400" err="1"/>
              <a:t>space</a:t>
            </a:r>
            <a:r>
              <a:rPr lang="cs-CZ" sz="1400"/>
              <a:t>.</a:t>
            </a:r>
            <a:endParaRPr lang="en-US" sz="140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709DB18-1387-D0FE-9907-D1B719D149B6}"/>
              </a:ext>
            </a:extLst>
          </p:cNvPr>
          <p:cNvSpPr/>
          <p:nvPr/>
        </p:nvSpPr>
        <p:spPr>
          <a:xfrm>
            <a:off x="1147434" y="5622216"/>
            <a:ext cx="3244889" cy="53347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indent="0" algn="l">
              <a:buFont typeface="+mj-lt"/>
              <a:buNone/>
            </a:pPr>
            <a:r>
              <a:rPr lang="en-US" sz="2800">
                <a:solidFill>
                  <a:schemeClr val="bg1"/>
                </a:solidFill>
              </a:rPr>
              <a:t>     Euclidean space </a:t>
            </a:r>
          </a:p>
        </p:txBody>
      </p:sp>
      <p:pic>
        <p:nvPicPr>
          <p:cNvPr id="10" name="Picture 9" descr="A blue and green map&#10;&#10;Description automatically generated">
            <a:extLst>
              <a:ext uri="{FF2B5EF4-FFF2-40B4-BE49-F238E27FC236}">
                <a16:creationId xmlns:a16="http://schemas.microsoft.com/office/drawing/2014/main" id="{BED87397-09AC-1F29-4BC4-6BE1F432F4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434" y="5638957"/>
            <a:ext cx="499995" cy="499995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ED1D20E-45FE-0440-384E-7754472EB090}"/>
              </a:ext>
            </a:extLst>
          </p:cNvPr>
          <p:cNvSpPr/>
          <p:nvPr/>
        </p:nvSpPr>
        <p:spPr>
          <a:xfrm>
            <a:off x="3132711" y="1707429"/>
            <a:ext cx="1608649" cy="53347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</a:rPr>
              <a:t>       &lt;10</a:t>
            </a:r>
          </a:p>
        </p:txBody>
      </p:sp>
      <p:pic>
        <p:nvPicPr>
          <p:cNvPr id="14" name="Graphic 13" descr="Taxi">
            <a:extLst>
              <a:ext uri="{FF2B5EF4-FFF2-40B4-BE49-F238E27FC236}">
                <a16:creationId xmlns:a16="http://schemas.microsoft.com/office/drawing/2014/main" id="{29EFDD4D-9A43-F8EE-A8CA-9E185B1423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32711" y="1612562"/>
            <a:ext cx="723215" cy="723215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AE00817-ED36-5B36-B31A-54D7BDBBD78F}"/>
              </a:ext>
            </a:extLst>
          </p:cNvPr>
          <p:cNvSpPr/>
          <p:nvPr/>
        </p:nvSpPr>
        <p:spPr>
          <a:xfrm>
            <a:off x="539839" y="1711382"/>
            <a:ext cx="1572095" cy="53347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indent="0" algn="l">
              <a:buNone/>
            </a:pPr>
            <a:r>
              <a:rPr lang="en-US" sz="2800">
                <a:solidFill>
                  <a:schemeClr val="bg1"/>
                </a:solidFill>
              </a:rPr>
              <a:t>     &lt;150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D1F058B-4E94-1B15-5104-6BB80AD07531}"/>
              </a:ext>
            </a:extLst>
          </p:cNvPr>
          <p:cNvGrpSpPr/>
          <p:nvPr/>
        </p:nvGrpSpPr>
        <p:grpSpPr>
          <a:xfrm>
            <a:off x="653915" y="1732231"/>
            <a:ext cx="277950" cy="478430"/>
            <a:chOff x="1353114" y="1919289"/>
            <a:chExt cx="214313" cy="506411"/>
          </a:xfrm>
          <a:solidFill>
            <a:srgbClr val="0070C0"/>
          </a:solidFill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54DEC3A6-6221-5C9C-33FA-BB08399F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6614" y="1919289"/>
              <a:ext cx="85725" cy="85725"/>
            </a:xfrm>
            <a:custGeom>
              <a:avLst/>
              <a:gdLst>
                <a:gd name="T0" fmla="*/ 161 w 161"/>
                <a:gd name="T1" fmla="*/ 80 h 162"/>
                <a:gd name="T2" fmla="*/ 160 w 161"/>
                <a:gd name="T3" fmla="*/ 97 h 162"/>
                <a:gd name="T4" fmla="*/ 148 w 161"/>
                <a:gd name="T5" fmla="*/ 126 h 162"/>
                <a:gd name="T6" fmla="*/ 125 w 161"/>
                <a:gd name="T7" fmla="*/ 148 h 162"/>
                <a:gd name="T8" fmla="*/ 97 w 161"/>
                <a:gd name="T9" fmla="*/ 160 h 162"/>
                <a:gd name="T10" fmla="*/ 81 w 161"/>
                <a:gd name="T11" fmla="*/ 162 h 162"/>
                <a:gd name="T12" fmla="*/ 64 w 161"/>
                <a:gd name="T13" fmla="*/ 160 h 162"/>
                <a:gd name="T14" fmla="*/ 35 w 161"/>
                <a:gd name="T15" fmla="*/ 148 h 162"/>
                <a:gd name="T16" fmla="*/ 14 w 161"/>
                <a:gd name="T17" fmla="*/ 126 h 162"/>
                <a:gd name="T18" fmla="*/ 1 w 161"/>
                <a:gd name="T19" fmla="*/ 97 h 162"/>
                <a:gd name="T20" fmla="*/ 0 w 161"/>
                <a:gd name="T21" fmla="*/ 80 h 162"/>
                <a:gd name="T22" fmla="*/ 1 w 161"/>
                <a:gd name="T23" fmla="*/ 64 h 162"/>
                <a:gd name="T24" fmla="*/ 14 w 161"/>
                <a:gd name="T25" fmla="*/ 36 h 162"/>
                <a:gd name="T26" fmla="*/ 35 w 161"/>
                <a:gd name="T27" fmla="*/ 13 h 162"/>
                <a:gd name="T28" fmla="*/ 64 w 161"/>
                <a:gd name="T29" fmla="*/ 1 h 162"/>
                <a:gd name="T30" fmla="*/ 81 w 161"/>
                <a:gd name="T31" fmla="*/ 0 h 162"/>
                <a:gd name="T32" fmla="*/ 97 w 161"/>
                <a:gd name="T33" fmla="*/ 1 h 162"/>
                <a:gd name="T34" fmla="*/ 125 w 161"/>
                <a:gd name="T35" fmla="*/ 13 h 162"/>
                <a:gd name="T36" fmla="*/ 148 w 161"/>
                <a:gd name="T37" fmla="*/ 36 h 162"/>
                <a:gd name="T38" fmla="*/ 160 w 161"/>
                <a:gd name="T39" fmla="*/ 64 h 162"/>
                <a:gd name="T40" fmla="*/ 161 w 161"/>
                <a:gd name="T41" fmla="*/ 8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2">
                  <a:moveTo>
                    <a:pt x="161" y="80"/>
                  </a:moveTo>
                  <a:lnTo>
                    <a:pt x="160" y="97"/>
                  </a:lnTo>
                  <a:lnTo>
                    <a:pt x="148" y="126"/>
                  </a:lnTo>
                  <a:lnTo>
                    <a:pt x="125" y="148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4" y="160"/>
                  </a:lnTo>
                  <a:lnTo>
                    <a:pt x="35" y="148"/>
                  </a:lnTo>
                  <a:lnTo>
                    <a:pt x="14" y="126"/>
                  </a:lnTo>
                  <a:lnTo>
                    <a:pt x="1" y="97"/>
                  </a:lnTo>
                  <a:lnTo>
                    <a:pt x="0" y="80"/>
                  </a:lnTo>
                  <a:lnTo>
                    <a:pt x="1" y="64"/>
                  </a:lnTo>
                  <a:lnTo>
                    <a:pt x="14" y="36"/>
                  </a:lnTo>
                  <a:lnTo>
                    <a:pt x="35" y="13"/>
                  </a:lnTo>
                  <a:lnTo>
                    <a:pt x="64" y="1"/>
                  </a:lnTo>
                  <a:lnTo>
                    <a:pt x="81" y="0"/>
                  </a:lnTo>
                  <a:lnTo>
                    <a:pt x="97" y="1"/>
                  </a:lnTo>
                  <a:lnTo>
                    <a:pt x="125" y="13"/>
                  </a:lnTo>
                  <a:lnTo>
                    <a:pt x="148" y="36"/>
                  </a:lnTo>
                  <a:lnTo>
                    <a:pt x="160" y="64"/>
                  </a:lnTo>
                  <a:lnTo>
                    <a:pt x="161" y="80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10529E9-B565-F8B3-F46D-02B787097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3114" y="2022476"/>
              <a:ext cx="214313" cy="403224"/>
            </a:xfrm>
            <a:custGeom>
              <a:avLst/>
              <a:gdLst>
                <a:gd name="T0" fmla="*/ 198 w 405"/>
                <a:gd name="T1" fmla="*/ 0 h 761"/>
                <a:gd name="T2" fmla="*/ 142 w 405"/>
                <a:gd name="T3" fmla="*/ 9 h 761"/>
                <a:gd name="T4" fmla="*/ 67 w 405"/>
                <a:gd name="T5" fmla="*/ 55 h 761"/>
                <a:gd name="T6" fmla="*/ 21 w 405"/>
                <a:gd name="T7" fmla="*/ 132 h 761"/>
                <a:gd name="T8" fmla="*/ 0 w 405"/>
                <a:gd name="T9" fmla="*/ 248 h 761"/>
                <a:gd name="T10" fmla="*/ 4 w 405"/>
                <a:gd name="T11" fmla="*/ 304 h 761"/>
                <a:gd name="T12" fmla="*/ 31 w 405"/>
                <a:gd name="T13" fmla="*/ 331 h 761"/>
                <a:gd name="T14" fmla="*/ 78 w 405"/>
                <a:gd name="T15" fmla="*/ 318 h 761"/>
                <a:gd name="T16" fmla="*/ 82 w 405"/>
                <a:gd name="T17" fmla="*/ 294 h 761"/>
                <a:gd name="T18" fmla="*/ 85 w 405"/>
                <a:gd name="T19" fmla="*/ 198 h 761"/>
                <a:gd name="T20" fmla="*/ 102 w 405"/>
                <a:gd name="T21" fmla="*/ 139 h 761"/>
                <a:gd name="T22" fmla="*/ 102 w 405"/>
                <a:gd name="T23" fmla="*/ 311 h 761"/>
                <a:gd name="T24" fmla="*/ 102 w 405"/>
                <a:gd name="T25" fmla="*/ 315 h 761"/>
                <a:gd name="T26" fmla="*/ 102 w 405"/>
                <a:gd name="T27" fmla="*/ 517 h 761"/>
                <a:gd name="T28" fmla="*/ 97 w 405"/>
                <a:gd name="T29" fmla="*/ 729 h 761"/>
                <a:gd name="T30" fmla="*/ 124 w 405"/>
                <a:gd name="T31" fmla="*/ 761 h 761"/>
                <a:gd name="T32" fmla="*/ 180 w 405"/>
                <a:gd name="T33" fmla="*/ 745 h 761"/>
                <a:gd name="T34" fmla="*/ 190 w 405"/>
                <a:gd name="T35" fmla="*/ 718 h 761"/>
                <a:gd name="T36" fmla="*/ 194 w 405"/>
                <a:gd name="T37" fmla="*/ 404 h 761"/>
                <a:gd name="T38" fmla="*/ 208 w 405"/>
                <a:gd name="T39" fmla="*/ 404 h 761"/>
                <a:gd name="T40" fmla="*/ 214 w 405"/>
                <a:gd name="T41" fmla="*/ 718 h 761"/>
                <a:gd name="T42" fmla="*/ 222 w 405"/>
                <a:gd name="T43" fmla="*/ 745 h 761"/>
                <a:gd name="T44" fmla="*/ 278 w 405"/>
                <a:gd name="T45" fmla="*/ 761 h 761"/>
                <a:gd name="T46" fmla="*/ 305 w 405"/>
                <a:gd name="T47" fmla="*/ 729 h 761"/>
                <a:gd name="T48" fmla="*/ 300 w 405"/>
                <a:gd name="T49" fmla="*/ 517 h 761"/>
                <a:gd name="T50" fmla="*/ 300 w 405"/>
                <a:gd name="T51" fmla="*/ 311 h 761"/>
                <a:gd name="T52" fmla="*/ 297 w 405"/>
                <a:gd name="T53" fmla="*/ 218 h 761"/>
                <a:gd name="T54" fmla="*/ 305 w 405"/>
                <a:gd name="T55" fmla="*/ 149 h 761"/>
                <a:gd name="T56" fmla="*/ 324 w 405"/>
                <a:gd name="T57" fmla="*/ 257 h 761"/>
                <a:gd name="T58" fmla="*/ 321 w 405"/>
                <a:gd name="T59" fmla="*/ 304 h 761"/>
                <a:gd name="T60" fmla="*/ 342 w 405"/>
                <a:gd name="T61" fmla="*/ 331 h 761"/>
                <a:gd name="T62" fmla="*/ 392 w 405"/>
                <a:gd name="T63" fmla="*/ 318 h 761"/>
                <a:gd name="T64" fmla="*/ 402 w 405"/>
                <a:gd name="T65" fmla="*/ 294 h 761"/>
                <a:gd name="T66" fmla="*/ 395 w 405"/>
                <a:gd name="T67" fmla="*/ 175 h 761"/>
                <a:gd name="T68" fmla="*/ 362 w 405"/>
                <a:gd name="T69" fmla="*/ 86 h 761"/>
                <a:gd name="T70" fmla="*/ 298 w 405"/>
                <a:gd name="T71" fmla="*/ 23 h 761"/>
                <a:gd name="T72" fmla="*/ 228 w 405"/>
                <a:gd name="T73" fmla="*/ 5 h 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05" h="761">
                  <a:moveTo>
                    <a:pt x="228" y="5"/>
                  </a:moveTo>
                  <a:lnTo>
                    <a:pt x="198" y="0"/>
                  </a:lnTo>
                  <a:lnTo>
                    <a:pt x="167" y="5"/>
                  </a:lnTo>
                  <a:lnTo>
                    <a:pt x="142" y="9"/>
                  </a:lnTo>
                  <a:lnTo>
                    <a:pt x="101" y="26"/>
                  </a:lnTo>
                  <a:lnTo>
                    <a:pt x="67" y="55"/>
                  </a:lnTo>
                  <a:lnTo>
                    <a:pt x="40" y="91"/>
                  </a:lnTo>
                  <a:lnTo>
                    <a:pt x="21" y="132"/>
                  </a:lnTo>
                  <a:lnTo>
                    <a:pt x="8" y="178"/>
                  </a:lnTo>
                  <a:lnTo>
                    <a:pt x="0" y="248"/>
                  </a:lnTo>
                  <a:lnTo>
                    <a:pt x="2" y="294"/>
                  </a:lnTo>
                  <a:lnTo>
                    <a:pt x="4" y="304"/>
                  </a:lnTo>
                  <a:lnTo>
                    <a:pt x="11" y="318"/>
                  </a:lnTo>
                  <a:lnTo>
                    <a:pt x="31" y="331"/>
                  </a:lnTo>
                  <a:lnTo>
                    <a:pt x="61" y="331"/>
                  </a:lnTo>
                  <a:lnTo>
                    <a:pt x="78" y="318"/>
                  </a:lnTo>
                  <a:lnTo>
                    <a:pt x="82" y="304"/>
                  </a:lnTo>
                  <a:lnTo>
                    <a:pt x="82" y="294"/>
                  </a:lnTo>
                  <a:lnTo>
                    <a:pt x="80" y="260"/>
                  </a:lnTo>
                  <a:lnTo>
                    <a:pt x="85" y="198"/>
                  </a:lnTo>
                  <a:lnTo>
                    <a:pt x="95" y="158"/>
                  </a:lnTo>
                  <a:lnTo>
                    <a:pt x="102" y="139"/>
                  </a:lnTo>
                  <a:lnTo>
                    <a:pt x="102" y="308"/>
                  </a:lnTo>
                  <a:lnTo>
                    <a:pt x="102" y="311"/>
                  </a:lnTo>
                  <a:lnTo>
                    <a:pt x="102" y="314"/>
                  </a:lnTo>
                  <a:lnTo>
                    <a:pt x="102" y="315"/>
                  </a:lnTo>
                  <a:lnTo>
                    <a:pt x="102" y="317"/>
                  </a:lnTo>
                  <a:lnTo>
                    <a:pt x="102" y="517"/>
                  </a:lnTo>
                  <a:lnTo>
                    <a:pt x="97" y="718"/>
                  </a:lnTo>
                  <a:lnTo>
                    <a:pt x="97" y="729"/>
                  </a:lnTo>
                  <a:lnTo>
                    <a:pt x="104" y="745"/>
                  </a:lnTo>
                  <a:lnTo>
                    <a:pt x="124" y="761"/>
                  </a:lnTo>
                  <a:lnTo>
                    <a:pt x="158" y="761"/>
                  </a:lnTo>
                  <a:lnTo>
                    <a:pt x="180" y="745"/>
                  </a:lnTo>
                  <a:lnTo>
                    <a:pt x="188" y="729"/>
                  </a:lnTo>
                  <a:lnTo>
                    <a:pt x="190" y="718"/>
                  </a:lnTo>
                  <a:lnTo>
                    <a:pt x="194" y="560"/>
                  </a:lnTo>
                  <a:lnTo>
                    <a:pt x="194" y="404"/>
                  </a:lnTo>
                  <a:lnTo>
                    <a:pt x="201" y="404"/>
                  </a:lnTo>
                  <a:lnTo>
                    <a:pt x="208" y="404"/>
                  </a:lnTo>
                  <a:lnTo>
                    <a:pt x="208" y="560"/>
                  </a:lnTo>
                  <a:lnTo>
                    <a:pt x="214" y="718"/>
                  </a:lnTo>
                  <a:lnTo>
                    <a:pt x="214" y="729"/>
                  </a:lnTo>
                  <a:lnTo>
                    <a:pt x="222" y="745"/>
                  </a:lnTo>
                  <a:lnTo>
                    <a:pt x="244" y="761"/>
                  </a:lnTo>
                  <a:lnTo>
                    <a:pt x="278" y="761"/>
                  </a:lnTo>
                  <a:lnTo>
                    <a:pt x="298" y="745"/>
                  </a:lnTo>
                  <a:lnTo>
                    <a:pt x="305" y="729"/>
                  </a:lnTo>
                  <a:lnTo>
                    <a:pt x="305" y="718"/>
                  </a:lnTo>
                  <a:lnTo>
                    <a:pt x="300" y="517"/>
                  </a:lnTo>
                  <a:lnTo>
                    <a:pt x="300" y="317"/>
                  </a:lnTo>
                  <a:lnTo>
                    <a:pt x="300" y="311"/>
                  </a:lnTo>
                  <a:lnTo>
                    <a:pt x="298" y="305"/>
                  </a:lnTo>
                  <a:lnTo>
                    <a:pt x="297" y="218"/>
                  </a:lnTo>
                  <a:lnTo>
                    <a:pt x="297" y="131"/>
                  </a:lnTo>
                  <a:lnTo>
                    <a:pt x="305" y="149"/>
                  </a:lnTo>
                  <a:lnTo>
                    <a:pt x="318" y="191"/>
                  </a:lnTo>
                  <a:lnTo>
                    <a:pt x="324" y="257"/>
                  </a:lnTo>
                  <a:lnTo>
                    <a:pt x="321" y="294"/>
                  </a:lnTo>
                  <a:lnTo>
                    <a:pt x="321" y="304"/>
                  </a:lnTo>
                  <a:lnTo>
                    <a:pt x="327" y="318"/>
                  </a:lnTo>
                  <a:lnTo>
                    <a:pt x="342" y="331"/>
                  </a:lnTo>
                  <a:lnTo>
                    <a:pt x="372" y="331"/>
                  </a:lnTo>
                  <a:lnTo>
                    <a:pt x="392" y="318"/>
                  </a:lnTo>
                  <a:lnTo>
                    <a:pt x="401" y="304"/>
                  </a:lnTo>
                  <a:lnTo>
                    <a:pt x="402" y="294"/>
                  </a:lnTo>
                  <a:lnTo>
                    <a:pt x="405" y="248"/>
                  </a:lnTo>
                  <a:lnTo>
                    <a:pt x="395" y="175"/>
                  </a:lnTo>
                  <a:lnTo>
                    <a:pt x="382" y="129"/>
                  </a:lnTo>
                  <a:lnTo>
                    <a:pt x="362" y="86"/>
                  </a:lnTo>
                  <a:lnTo>
                    <a:pt x="334" y="50"/>
                  </a:lnTo>
                  <a:lnTo>
                    <a:pt x="298" y="23"/>
                  </a:lnTo>
                  <a:lnTo>
                    <a:pt x="254" y="7"/>
                  </a:lnTo>
                  <a:lnTo>
                    <a:pt x="228" y="5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06A5D245-E0BB-B6E4-907B-F30E17193117}"/>
              </a:ext>
            </a:extLst>
          </p:cNvPr>
          <p:cNvSpPr txBox="1">
            <a:spLocks/>
          </p:cNvSpPr>
          <p:nvPr/>
        </p:nvSpPr>
        <p:spPr>
          <a:xfrm>
            <a:off x="2965337" y="3518498"/>
            <a:ext cx="2166937" cy="1301825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457200" marR="0" indent="-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lang="en-US" sz="2400" b="0" i="0" u="none" strike="noStrike" cap="none" spc="0" baseline="0" dirty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1pPr>
            <a:lvl2pPr marL="914400" marR="0" indent="-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2400" b="0" i="0" u="none" strike="noStrike" cap="none" spc="0" baseline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2pPr>
            <a:lvl3pPr marL="857250" marR="0" indent="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0" i="0" u="none" strike="noStrike" cap="none" spc="0" baseline="0" dirty="0" smtClean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3pPr>
            <a:lvl4pPr marL="1200150" marR="0" indent="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0" i="0" u="none" strike="noStrike" cap="none" spc="0" baseline="0" dirty="0" smtClean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4pPr>
            <a:lvl5pPr marL="1600200" marR="0" indent="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n-US" sz="2400" b="0" i="0" u="none" strike="noStrike" cap="none" spc="0" baseline="0" dirty="0" smtClean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5pPr>
            <a:lvl6pPr marL="0" marR="0" indent="22860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2743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3200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3657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 algn="ctr">
              <a:buFont typeface="+mj-lt"/>
              <a:buNone/>
            </a:pPr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4420FAA-65FB-7939-3268-992D05A1C8BA}"/>
              </a:ext>
            </a:extLst>
          </p:cNvPr>
          <p:cNvSpPr/>
          <p:nvPr/>
        </p:nvSpPr>
        <p:spPr>
          <a:xfrm>
            <a:off x="1047762" y="3161925"/>
            <a:ext cx="3538459" cy="148693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indent="0" algn="ctr">
              <a:buFont typeface="+mj-lt"/>
              <a:buNone/>
            </a:pPr>
            <a:r>
              <a:rPr lang="en-US" sz="2800">
                <a:solidFill>
                  <a:schemeClr val="bg1"/>
                </a:solidFill>
              </a:rPr>
              <a:t>Not representative of modern DARP problems!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7C6369FE-D173-5891-6879-0E0F46F86A95}"/>
              </a:ext>
            </a:extLst>
          </p:cNvPr>
          <p:cNvSpPr/>
          <p:nvPr/>
        </p:nvSpPr>
        <p:spPr>
          <a:xfrm rot="3955222">
            <a:off x="1144389" y="2503639"/>
            <a:ext cx="506083" cy="51327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0AC1CA7D-0CAF-D314-69D7-5E9ADD0DBFB9}"/>
              </a:ext>
            </a:extLst>
          </p:cNvPr>
          <p:cNvSpPr/>
          <p:nvPr/>
        </p:nvSpPr>
        <p:spPr>
          <a:xfrm rot="7272624">
            <a:off x="3641912" y="2477421"/>
            <a:ext cx="506083" cy="51327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A8C6F8C9-A324-AC9A-EF53-48B25CA06906}"/>
              </a:ext>
            </a:extLst>
          </p:cNvPr>
          <p:cNvSpPr/>
          <p:nvPr/>
        </p:nvSpPr>
        <p:spPr>
          <a:xfrm rot="16200000">
            <a:off x="2482510" y="4959882"/>
            <a:ext cx="506083" cy="51327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8064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5" grpId="0" animBg="1"/>
      <p:bldP spid="22" grpId="0" animBg="1"/>
      <p:bldP spid="23" grpId="0" animBg="1"/>
      <p:bldP spid="24" grpId="0" animBg="1"/>
      <p:bldP spid="25" grpId="0" animBg="1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F8CE817-D98B-5D8F-8C3A-5D38C5BB4AF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5C12366-5C8A-4EA8-BF4A-42F0A9EE1BDC}" type="slidenum">
              <a:rPr lang="en-GB" smtClean="0"/>
              <a:t>7</a:t>
            </a:fld>
            <a:endParaRPr lang="cs-CZ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9D6A398-5982-DC6B-C147-BBB08304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4" y="75195"/>
            <a:ext cx="10142340" cy="1325563"/>
          </a:xfrm>
        </p:spPr>
        <p:txBody>
          <a:bodyPr>
            <a:normAutofit/>
          </a:bodyPr>
          <a:lstStyle/>
          <a:p>
            <a:r>
              <a:rPr lang="en-US"/>
              <a:t>Currently used instances for MoD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A8F518-1F0A-466A-8CAF-34AA7C773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742" y="3420840"/>
            <a:ext cx="7530516" cy="21053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13CD28-D126-477D-92E1-D432143D836E}"/>
              </a:ext>
            </a:extLst>
          </p:cNvPr>
          <p:cNvSpPr/>
          <p:nvPr/>
        </p:nvSpPr>
        <p:spPr>
          <a:xfrm>
            <a:off x="645952" y="5610139"/>
            <a:ext cx="110231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/>
              <a:t>[1] B. A. </a:t>
            </a:r>
            <a:r>
              <a:rPr lang="en-GB" err="1"/>
              <a:t>Beirigo</a:t>
            </a:r>
            <a:r>
              <a:rPr lang="en-GB"/>
              <a:t>, R. R. </a:t>
            </a:r>
            <a:r>
              <a:rPr lang="en-GB" err="1"/>
              <a:t>Negenborn</a:t>
            </a:r>
            <a:r>
              <a:rPr lang="en-GB"/>
              <a:t>, J. Alonso-Mora, and F. Schulte, “A business class for autonomous mobility-on-demand: </a:t>
            </a:r>
            <a:r>
              <a:rPr lang="en-GB" err="1"/>
              <a:t>Modeling</a:t>
            </a:r>
            <a:r>
              <a:rPr lang="en-GB"/>
              <a:t> service quality contracts in dynamic ridesharing systems,” </a:t>
            </a:r>
            <a:r>
              <a:rPr lang="en-GB" i="1"/>
              <a:t>Transportation Research Part C: Emerging Technologies</a:t>
            </a:r>
            <a:r>
              <a:rPr lang="en-GB"/>
              <a:t>, vol. 136, p. 103520, Mar. 2022, </a:t>
            </a:r>
            <a:r>
              <a:rPr lang="en-GB" err="1"/>
              <a:t>doi</a:t>
            </a:r>
            <a:r>
              <a:rPr lang="en-GB"/>
              <a:t>: </a:t>
            </a:r>
            <a:r>
              <a:rPr lang="en-GB">
                <a:hlinkClick r:id="rId4"/>
              </a:rPr>
              <a:t>10.1016/j.trc.2021.103520</a:t>
            </a:r>
            <a:r>
              <a:rPr lang="en-GB"/>
              <a:t>.</a:t>
            </a:r>
            <a:endParaRPr lang="en-GB">
              <a:effectLst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F4B0E48-68F5-FEC5-A1D4-6E0682B81DCE}"/>
              </a:ext>
            </a:extLst>
          </p:cNvPr>
          <p:cNvSpPr/>
          <p:nvPr/>
        </p:nvSpPr>
        <p:spPr>
          <a:xfrm>
            <a:off x="8451885" y="2148877"/>
            <a:ext cx="586445" cy="513272"/>
          </a:xfrm>
          <a:prstGeom prst="rightArrow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2425644-F817-0FCB-A4B3-DE595BF794E7}"/>
              </a:ext>
            </a:extLst>
          </p:cNvPr>
          <p:cNvSpPr/>
          <p:nvPr/>
        </p:nvSpPr>
        <p:spPr>
          <a:xfrm>
            <a:off x="9172262" y="1661717"/>
            <a:ext cx="2778269" cy="148693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indent="0" algn="ctr">
              <a:buFont typeface="+mj-lt"/>
              <a:buNone/>
            </a:pPr>
            <a:r>
              <a:rPr lang="en-US" sz="2800" b="1">
                <a:solidFill>
                  <a:schemeClr val="bg1"/>
                </a:solidFill>
              </a:rPr>
              <a:t>Biased</a:t>
            </a:r>
            <a:r>
              <a:rPr lang="en-US" sz="2800">
                <a:solidFill>
                  <a:schemeClr val="bg1"/>
                </a:solidFill>
              </a:rPr>
              <a:t> and </a:t>
            </a:r>
            <a:r>
              <a:rPr lang="en-US" sz="2800" b="1">
                <a:solidFill>
                  <a:schemeClr val="bg1"/>
                </a:solidFill>
              </a:rPr>
              <a:t>irreproducible</a:t>
            </a:r>
            <a:r>
              <a:rPr lang="en-US" sz="2800">
                <a:solidFill>
                  <a:schemeClr val="bg1"/>
                </a:solidFill>
              </a:rPr>
              <a:t> research</a:t>
            </a:r>
          </a:p>
        </p:txBody>
      </p:sp>
      <p:sp>
        <p:nvSpPr>
          <p:cNvPr id="3" name="Rectangle: Rounded Corners 16">
            <a:extLst>
              <a:ext uri="{FF2B5EF4-FFF2-40B4-BE49-F238E27FC236}">
                <a16:creationId xmlns:a16="http://schemas.microsoft.com/office/drawing/2014/main" id="{DF5F2528-CE5A-77F4-AACC-C74764317DBF}"/>
              </a:ext>
            </a:extLst>
          </p:cNvPr>
          <p:cNvSpPr/>
          <p:nvPr/>
        </p:nvSpPr>
        <p:spPr>
          <a:xfrm>
            <a:off x="308778" y="1814948"/>
            <a:ext cx="7986497" cy="118046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0" tIns="25400" rIns="25400" bIns="25400" numCol="1" spcCol="38100" rtlCol="0" anchor="ctr">
            <a:spAutoFit/>
          </a:bodyPr>
          <a:lstStyle/>
          <a:p>
            <a:pPr algn="l"/>
            <a:r>
              <a:rPr lang="en-US" sz="2200" dirty="0">
                <a:solidFill>
                  <a:schemeClr val="bg1"/>
                </a:solidFill>
                <a:latin typeface="Arial"/>
                <a:cs typeface="Arial"/>
              </a:rPr>
              <a:t>Large scale BUT…</a:t>
            </a:r>
          </a:p>
          <a:p>
            <a:pPr marL="457200" indent="-457200" algn="l">
              <a:buAutoNum type="arabicPeriod"/>
            </a:pPr>
            <a:r>
              <a:rPr lang="en-US" sz="2200" dirty="0">
                <a:solidFill>
                  <a:schemeClr val="bg1"/>
                </a:solidFill>
                <a:latin typeface="Arial"/>
                <a:cs typeface="Arial"/>
              </a:rPr>
              <a:t>Mostly based on old demand from Manhattan</a:t>
            </a:r>
            <a:r>
              <a:rPr lang="en-GB" sz="2200" dirty="0">
                <a:solidFill>
                  <a:schemeClr val="bg1"/>
                </a:solidFill>
                <a:latin typeface="Arial"/>
                <a:cs typeface="Arial"/>
              </a:rPr>
              <a:t> (</a:t>
            </a:r>
            <a:r>
              <a:rPr lang="cs-CZ" sz="2200" dirty="0">
                <a:solidFill>
                  <a:schemeClr val="bg1"/>
                </a:solidFill>
                <a:latin typeface="Arial"/>
                <a:cs typeface="Arial"/>
              </a:rPr>
              <a:t>pre-2013</a:t>
            </a:r>
            <a:r>
              <a:rPr lang="en-GB" sz="220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sz="22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457200" indent="-457200" algn="l">
              <a:buAutoNum type="arabicPeriod"/>
            </a:pPr>
            <a:r>
              <a:rPr lang="en-GB" sz="2200" dirty="0">
                <a:solidFill>
                  <a:schemeClr val="bg1"/>
                </a:solidFill>
                <a:latin typeface="Arial"/>
                <a:cs typeface="Arial"/>
              </a:rPr>
              <a:t>Instances (and solutions) are not public</a:t>
            </a:r>
            <a:endParaRPr lang="cs-CZ" sz="22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26940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 animBg="1"/>
      <p:bldP spid="17" grpId="0" animBg="1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E5988D8-6AB4-46ED-B51B-DEB6F5EC7B94}"/>
              </a:ext>
            </a:extLst>
          </p:cNvPr>
          <p:cNvSpPr/>
          <p:nvPr/>
        </p:nvSpPr>
        <p:spPr>
          <a:xfrm>
            <a:off x="6236009" y="1452852"/>
            <a:ext cx="4919105" cy="5157838"/>
          </a:xfrm>
          <a:prstGeom prst="roundRect">
            <a:avLst>
              <a:gd name="adj" fmla="val 3977"/>
            </a:avLst>
          </a:prstGeom>
          <a:solidFill>
            <a:schemeClr val="accent6">
              <a:lumMod val="40000"/>
              <a:lumOff val="60000"/>
            </a:schemeClr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indent="0" algn="l">
              <a:buNone/>
            </a:pP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AD7EC5D-99D5-6549-E7BE-0BDB98F38DCB}"/>
              </a:ext>
            </a:extLst>
          </p:cNvPr>
          <p:cNvSpPr/>
          <p:nvPr/>
        </p:nvSpPr>
        <p:spPr>
          <a:xfrm>
            <a:off x="596767" y="1452852"/>
            <a:ext cx="4813672" cy="5157838"/>
          </a:xfrm>
          <a:prstGeom prst="roundRect">
            <a:avLst>
              <a:gd name="adj" fmla="val 5469"/>
            </a:avLst>
          </a:prstGeom>
          <a:solidFill>
            <a:schemeClr val="accent1">
              <a:lumMod val="40000"/>
              <a:lumOff val="60000"/>
            </a:schemeClr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indent="0" algn="l">
              <a:buNone/>
            </a:pP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582EF4-8130-3A0F-71EE-0FFC42FC02B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5C12366-5C8A-4EA8-BF4A-42F0A9EE1BDC}" type="slidenum">
              <a:rPr lang="en-GB" smtClean="0"/>
              <a:t>8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3405924-CE4C-175F-4A1A-7493E7E55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21" y="327113"/>
            <a:ext cx="9397969" cy="705591"/>
          </a:xfrm>
        </p:spPr>
        <p:txBody>
          <a:bodyPr>
            <a:normAutofit fontScale="90000"/>
          </a:bodyPr>
          <a:lstStyle/>
          <a:p>
            <a:r>
              <a:rPr lang="en-US"/>
              <a:t>Why are 10-year-old data still used?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CA5A7B-D401-9F43-0CAA-D06D69C77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373" y="2122358"/>
            <a:ext cx="4458681" cy="32542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A9B139-45B6-ECAA-BB0A-F1F843433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884" y="2178191"/>
            <a:ext cx="4373728" cy="3226958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CF425EF4-E2A4-AEB6-090B-AE0C9ECED6D5}"/>
              </a:ext>
            </a:extLst>
          </p:cNvPr>
          <p:cNvSpPr/>
          <p:nvPr/>
        </p:nvSpPr>
        <p:spPr>
          <a:xfrm>
            <a:off x="5269811" y="3412806"/>
            <a:ext cx="1096363" cy="51327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664D2002-D741-0D4C-A735-E4EC97E441C9}"/>
              </a:ext>
            </a:extLst>
          </p:cNvPr>
          <p:cNvSpPr/>
          <p:nvPr/>
        </p:nvSpPr>
        <p:spPr>
          <a:xfrm>
            <a:off x="3315576" y="5886031"/>
            <a:ext cx="4639377" cy="20439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6B881BD-3E61-5146-951F-1C286412DF8C}"/>
              </a:ext>
            </a:extLst>
          </p:cNvPr>
          <p:cNvSpPr txBox="1">
            <a:spLocks/>
          </p:cNvSpPr>
          <p:nvPr/>
        </p:nvSpPr>
        <p:spPr>
          <a:xfrm>
            <a:off x="2304549" y="5718021"/>
            <a:ext cx="968040" cy="513272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457200" marR="0" indent="-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lang="en-US" sz="2400" b="0" i="0" u="none" strike="noStrike" cap="none" spc="0" baseline="0" dirty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1pPr>
            <a:lvl2pPr marL="914400" marR="0" indent="-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2400" b="0" i="0" u="none" strike="noStrike" cap="none" spc="0" baseline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2pPr>
            <a:lvl3pPr marL="857250" marR="0" indent="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0" i="0" u="none" strike="noStrike" cap="none" spc="0" baseline="0" dirty="0" smtClean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3pPr>
            <a:lvl4pPr marL="1200150" marR="0" indent="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0" i="0" u="none" strike="noStrike" cap="none" spc="0" baseline="0" dirty="0" smtClean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4pPr>
            <a:lvl5pPr marL="1600200" marR="0" indent="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n-US" sz="2400" b="0" i="0" u="none" strike="noStrike" cap="none" spc="0" baseline="0" dirty="0" smtClean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5pPr>
            <a:lvl6pPr marL="0" marR="0" indent="22860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2743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3200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3657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>
              <a:buFont typeface="+mj-lt"/>
              <a:buNone/>
            </a:pPr>
            <a:r>
              <a:rPr lang="en-US"/>
              <a:t>19:48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7A59691-2BF3-66B6-47FA-E6170EFA17C3}"/>
              </a:ext>
            </a:extLst>
          </p:cNvPr>
          <p:cNvSpPr txBox="1">
            <a:spLocks/>
          </p:cNvSpPr>
          <p:nvPr/>
        </p:nvSpPr>
        <p:spPr>
          <a:xfrm>
            <a:off x="8145054" y="5726375"/>
            <a:ext cx="1870143" cy="50805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457200" marR="0" indent="-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lang="en-US" sz="2400" b="0" i="0" u="none" strike="noStrike" cap="none" spc="0" baseline="0" dirty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1pPr>
            <a:lvl2pPr marL="914400" marR="0" indent="-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2400" b="0" i="0" u="none" strike="noStrike" cap="none" spc="0" baseline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2pPr>
            <a:lvl3pPr marL="857250" marR="0" indent="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0" i="0" u="none" strike="noStrike" cap="none" spc="0" baseline="0" dirty="0" smtClean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3pPr>
            <a:lvl4pPr marL="1200150" marR="0" indent="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0" i="0" u="none" strike="noStrike" cap="none" spc="0" baseline="0" dirty="0" smtClean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4pPr>
            <a:lvl5pPr marL="1600200" marR="0" indent="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n-US" sz="2400" b="0" i="0" u="none" strike="noStrike" cap="none" spc="0" baseline="0" dirty="0" smtClean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5pPr>
            <a:lvl6pPr marL="0" marR="0" indent="22860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2743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3200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3657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>
              <a:buFont typeface="+mj-lt"/>
              <a:buNone/>
            </a:pPr>
            <a:r>
              <a:rPr lang="en-US"/>
              <a:t>19:45-20:00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0B922BD-322E-B58A-7DF0-ACB9DE9C5C97}"/>
              </a:ext>
            </a:extLst>
          </p:cNvPr>
          <p:cNvSpPr txBox="1">
            <a:spLocks/>
          </p:cNvSpPr>
          <p:nvPr/>
        </p:nvSpPr>
        <p:spPr>
          <a:xfrm>
            <a:off x="811884" y="1542158"/>
            <a:ext cx="2249805" cy="513272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457200" marR="0" indent="-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lang="en-US" sz="2400" b="0" i="0" u="none" strike="noStrike" cap="none" spc="0" baseline="0" dirty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1pPr>
            <a:lvl2pPr marL="914400" marR="0" indent="-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2400" b="0" i="0" u="none" strike="noStrike" cap="none" spc="0" baseline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2pPr>
            <a:lvl3pPr marL="857250" marR="0" indent="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0" i="0" u="none" strike="noStrike" cap="none" spc="0" baseline="0" dirty="0" smtClean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3pPr>
            <a:lvl4pPr marL="1200150" marR="0" indent="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0" i="0" u="none" strike="noStrike" cap="none" spc="0" baseline="0" dirty="0" smtClean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4pPr>
            <a:lvl5pPr marL="1600200" marR="0" indent="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n-US" sz="2400" b="0" i="0" u="none" strike="noStrike" cap="none" spc="0" baseline="0" dirty="0" smtClean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5pPr>
            <a:lvl6pPr marL="0" marR="0" indent="22860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2743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3200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3657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>
              <a:buFont typeface="+mj-lt"/>
              <a:buNone/>
            </a:pPr>
            <a:r>
              <a:rPr lang="en-US" sz="2800" b="1"/>
              <a:t>Before 2013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C1CD061E-635F-D2F2-60E1-5B596190C7AC}"/>
              </a:ext>
            </a:extLst>
          </p:cNvPr>
          <p:cNvSpPr txBox="1">
            <a:spLocks/>
          </p:cNvSpPr>
          <p:nvPr/>
        </p:nvSpPr>
        <p:spPr>
          <a:xfrm>
            <a:off x="6429908" y="1542158"/>
            <a:ext cx="3570740" cy="513272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457200" marR="0" indent="-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lang="en-US" sz="2400" b="0" i="0" u="none" strike="noStrike" cap="none" spc="0" baseline="0" dirty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1pPr>
            <a:lvl2pPr marL="914400" marR="0" indent="-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2400" b="0" i="0" u="none" strike="noStrike" cap="none" spc="0" baseline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2pPr>
            <a:lvl3pPr marL="857250" marR="0" indent="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0" i="0" u="none" strike="noStrike" cap="none" spc="0" baseline="0" dirty="0" smtClean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3pPr>
            <a:lvl4pPr marL="1200150" marR="0" indent="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0" i="0" u="none" strike="noStrike" cap="none" spc="0" baseline="0" dirty="0" smtClean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4pPr>
            <a:lvl5pPr marL="1600200" marR="0" indent="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n-US" sz="2400" b="0" i="0" u="none" strike="noStrike" cap="none" spc="0" baseline="0" dirty="0" smtClean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5pPr>
            <a:lvl6pPr marL="0" marR="0" indent="22860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2743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3200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3657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>
              <a:buFont typeface="+mj-lt"/>
              <a:buNone/>
            </a:pPr>
            <a:r>
              <a:rPr lang="en-US" sz="2800" b="1"/>
              <a:t>After privacy rules</a:t>
            </a:r>
          </a:p>
        </p:txBody>
      </p:sp>
    </p:spTree>
    <p:extLst>
      <p:ext uri="{BB962C8B-B14F-4D97-AF65-F5344CB8AC3E}">
        <p14:creationId xmlns:p14="http://schemas.microsoft.com/office/powerpoint/2010/main" val="28858871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  <p:bldP spid="9" grpId="0" animBg="1"/>
      <p:bldP spid="2" grpId="0" animBg="1"/>
      <p:bldP spid="12" grpId="0"/>
      <p:bldP spid="13" grpId="0"/>
      <p:bldP spid="18" grpId="0"/>
      <p:bldP spid="19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35A13C7-62EF-2ECD-2448-11ABB84FF647}"/>
              </a:ext>
            </a:extLst>
          </p:cNvPr>
          <p:cNvSpPr/>
          <p:nvPr/>
        </p:nvSpPr>
        <p:spPr>
          <a:xfrm>
            <a:off x="395589" y="1791489"/>
            <a:ext cx="11421828" cy="730097"/>
          </a:xfrm>
          <a:prstGeom prst="roundRect">
            <a:avLst>
              <a:gd name="adj" fmla="val 18328"/>
            </a:avLst>
          </a:prstGeom>
          <a:solidFill>
            <a:schemeClr val="accent6">
              <a:lumMod val="40000"/>
              <a:lumOff val="60000"/>
            </a:schemeClr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indent="0" algn="l">
              <a:buNone/>
            </a:pP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E3691A5-4553-FF5D-6EDB-A08DA86F031E}"/>
              </a:ext>
            </a:extLst>
          </p:cNvPr>
          <p:cNvSpPr/>
          <p:nvPr/>
        </p:nvSpPr>
        <p:spPr>
          <a:xfrm>
            <a:off x="395589" y="2654197"/>
            <a:ext cx="11421828" cy="4045290"/>
          </a:xfrm>
          <a:prstGeom prst="roundRect">
            <a:avLst>
              <a:gd name="adj" fmla="val 3977"/>
            </a:avLst>
          </a:prstGeom>
          <a:solidFill>
            <a:schemeClr val="accent6">
              <a:lumMod val="40000"/>
              <a:lumOff val="60000"/>
            </a:schemeClr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indent="0" algn="l">
              <a:buNone/>
            </a:pP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ED3048B-AC8D-AA70-988E-E75C8FC8EB51}"/>
              </a:ext>
            </a:extLst>
          </p:cNvPr>
          <p:cNvSpPr/>
          <p:nvPr/>
        </p:nvSpPr>
        <p:spPr>
          <a:xfrm>
            <a:off x="562320" y="1908728"/>
            <a:ext cx="3254499" cy="428764"/>
          </a:xfrm>
          <a:prstGeom prst="roundRect">
            <a:avLst>
              <a:gd name="adj" fmla="val 26426"/>
            </a:avLst>
          </a:prstGeom>
          <a:solidFill>
            <a:schemeClr val="accent6">
              <a:lumMod val="20000"/>
              <a:lumOff val="80000"/>
            </a:schemeClr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l"/>
            <a:r>
              <a:rPr lang="en-US" sz="2400">
                <a:solidFill>
                  <a:schemeClr val="bg1"/>
                </a:solidFill>
              </a:rPr>
              <a:t>Different time intervals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86AE5851-8652-B103-6711-15BFE9A3DB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32971">
            <a:off x="6870048" y="2518139"/>
            <a:ext cx="4949759" cy="4740456"/>
          </a:xfrm>
          <a:prstGeom prst="rect">
            <a:avLst/>
          </a:prstGeom>
        </p:spPr>
      </p:pic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A58D298E-6E1A-D989-7CAC-B7F21D956BA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5C12366-5C8A-4EA8-BF4A-42F0A9EE1BDC}" type="slidenum">
              <a:rPr lang="en-GB" smtClean="0"/>
              <a:t>9</a:t>
            </a:fld>
            <a:endParaRPr lang="cs-CZ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3F5AE2-F8AD-0821-5FAC-4E6CA1B964E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2188" y="1144203"/>
            <a:ext cx="11382831" cy="57405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800" dirty="0"/>
              <a:t>Data formats are not unified among cities</a:t>
            </a:r>
          </a:p>
          <a:p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ADC9834-E812-CEE5-703A-64C59F659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677" y="43034"/>
            <a:ext cx="10459372" cy="1325563"/>
          </a:xfrm>
        </p:spPr>
        <p:txBody>
          <a:bodyPr>
            <a:normAutofit/>
          </a:bodyPr>
          <a:lstStyle/>
          <a:p>
            <a:r>
              <a:rPr lang="en-US" dirty="0"/>
              <a:t>Challenges when modeling different areas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70056D-D320-9467-E31A-3FCCD1BADE2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96" y="4083185"/>
            <a:ext cx="2743200" cy="2093654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13596F9-056A-0C88-A5ED-7AEBF6C4878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819" y="3401618"/>
            <a:ext cx="3377664" cy="300035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16D44AF-27DC-DB0F-4E01-7F756C8C4523}"/>
              </a:ext>
            </a:extLst>
          </p:cNvPr>
          <p:cNvSpPr/>
          <p:nvPr/>
        </p:nvSpPr>
        <p:spPr>
          <a:xfrm>
            <a:off x="562320" y="2771047"/>
            <a:ext cx="4791555" cy="493851"/>
          </a:xfrm>
          <a:prstGeom prst="roundRect">
            <a:avLst>
              <a:gd name="adj" fmla="val 26426"/>
            </a:avLst>
          </a:prstGeom>
          <a:solidFill>
            <a:schemeClr val="accent6">
              <a:lumMod val="20000"/>
              <a:lumOff val="80000"/>
            </a:schemeClr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l"/>
            <a:r>
              <a:rPr lang="en-US" sz="2400">
                <a:solidFill>
                  <a:schemeClr val="bg1"/>
                </a:solidFill>
              </a:rPr>
              <a:t>Different zone types and formats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24BBE1-C4ED-DAF8-4BB5-34585A760647}"/>
              </a:ext>
            </a:extLst>
          </p:cNvPr>
          <p:cNvSpPr txBox="1"/>
          <p:nvPr/>
        </p:nvSpPr>
        <p:spPr>
          <a:xfrm>
            <a:off x="8146983" y="6359376"/>
            <a:ext cx="2541070" cy="35907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DC: </a:t>
            </a:r>
            <a:r>
              <a:rPr lang="en-US" sz="2000">
                <a:solidFill>
                  <a:schemeClr val="tx2">
                    <a:lumMod val="75000"/>
                  </a:schemeClr>
                </a:solidFill>
              </a:rPr>
              <a:t>address points</a:t>
            </a:r>
            <a:endParaRPr kumimoji="0" lang="en-US" sz="2000" b="0" i="0" u="none" strike="noStrike" cap="none" spc="0" normalizeH="0" baseline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06802B-2D60-CC72-17D5-93A0A9219BC0}"/>
              </a:ext>
            </a:extLst>
          </p:cNvPr>
          <p:cNvSpPr txBox="1"/>
          <p:nvPr/>
        </p:nvSpPr>
        <p:spPr>
          <a:xfrm>
            <a:off x="3547135" y="6359377"/>
            <a:ext cx="3918933" cy="35907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r>
              <a:rPr lang="en-US" sz="2000">
                <a:solidFill>
                  <a:schemeClr val="tx2">
                    <a:lumMod val="75000"/>
                  </a:schemeClr>
                </a:solidFill>
              </a:rPr>
              <a:t>Chicago</a:t>
            </a: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: </a:t>
            </a:r>
            <a:r>
              <a:rPr lang="en-US" sz="2000">
                <a:solidFill>
                  <a:schemeClr val="tx2">
                    <a:lumMod val="75000"/>
                  </a:schemeClr>
                </a:solidFill>
              </a:rPr>
              <a:t>2 types of mun. areas</a:t>
            </a:r>
            <a:endParaRPr kumimoji="0" lang="en-US" sz="2000" b="0" i="0" u="none" strike="noStrike" cap="none" spc="0" normalizeH="0" baseline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6402ED-DB90-2599-229A-8CB2FBAA5584}"/>
              </a:ext>
            </a:extLst>
          </p:cNvPr>
          <p:cNvSpPr txBox="1"/>
          <p:nvPr/>
        </p:nvSpPr>
        <p:spPr>
          <a:xfrm>
            <a:off x="691629" y="6340414"/>
            <a:ext cx="2541070" cy="35907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r>
              <a:rPr lang="en-US" sz="2000">
                <a:solidFill>
                  <a:schemeClr val="tx2">
                    <a:lumMod val="75000"/>
                  </a:schemeClr>
                </a:solidFill>
              </a:rPr>
              <a:t>NYC</a:t>
            </a: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: </a:t>
            </a:r>
            <a:r>
              <a:rPr lang="en-US" sz="2000">
                <a:solidFill>
                  <a:schemeClr val="tx2">
                    <a:lumMod val="75000"/>
                  </a:schemeClr>
                </a:solidFill>
              </a:rPr>
              <a:t>taxi zones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D4EC951-EEBC-40C3-51B9-AB9F02E7C998}"/>
              </a:ext>
            </a:extLst>
          </p:cNvPr>
          <p:cNvSpPr txBox="1">
            <a:spLocks/>
          </p:cNvSpPr>
          <p:nvPr/>
        </p:nvSpPr>
        <p:spPr>
          <a:xfrm>
            <a:off x="4239778" y="1902351"/>
            <a:ext cx="11191617" cy="448814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 lnSpcReduction="10000"/>
          </a:bodyPr>
          <a:lstStyle>
            <a:lvl1pPr marL="457200" marR="0" indent="-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lang="en-US" sz="2400" b="0" i="0" u="none" strike="noStrike" cap="none" spc="0" baseline="0" dirty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1pPr>
            <a:lvl2pPr marL="914400" marR="0" indent="-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2400" b="0" i="0" u="none" strike="noStrike" cap="none" spc="0" baseline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2pPr>
            <a:lvl3pPr marL="857250" marR="0" indent="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0" i="0" u="none" strike="noStrike" cap="none" spc="0" baseline="0" dirty="0" smtClean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3pPr>
            <a:lvl4pPr marL="1200150" marR="0" indent="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0" i="0" u="none" strike="noStrike" cap="none" spc="0" baseline="0" dirty="0" smtClean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4pPr>
            <a:lvl5pPr marL="1600200" marR="0" indent="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n-US" sz="2400" b="0" i="0" u="none" strike="noStrike" cap="none" spc="0" baseline="0" dirty="0" smtClean="0">
                <a:solidFill>
                  <a:schemeClr val="bg1"/>
                </a:solidFill>
                <a:uFillTx/>
                <a:latin typeface="Epilogue Medium"/>
                <a:ea typeface="+mj-ea"/>
                <a:cs typeface="+mj-cs"/>
                <a:sym typeface="Helvetica"/>
              </a:defRPr>
            </a:lvl5pPr>
            <a:lvl6pPr marL="0" marR="0" indent="22860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2743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3200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3657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>
              <a:buNone/>
            </a:pPr>
            <a:r>
              <a:rPr lang="en-US" dirty="0"/>
              <a:t>Precise, various interval length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1190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3" grpId="0" animBg="1"/>
      <p:bldP spid="3" grpId="0" animBg="1"/>
      <p:bldP spid="5" grpId="0"/>
      <p:bldP spid="10" grpId="0" animBg="1"/>
      <p:bldP spid="14" grpId="0"/>
      <p:bldP spid="15" grpId="0"/>
      <p:bldP spid="16" grpId="0"/>
      <p:bldP spid="18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AIC">
  <a:themeElements>
    <a:clrScheme name="AIC">
      <a:dk1>
        <a:srgbClr val="3E516A"/>
      </a:dk1>
      <a:lt1>
        <a:srgbClr val="001938"/>
      </a:lt1>
      <a:dk2>
        <a:srgbClr val="6A7D96"/>
      </a:dk2>
      <a:lt2>
        <a:srgbClr val="F3F6F9"/>
      </a:lt2>
      <a:accent1>
        <a:srgbClr val="7453F8"/>
      </a:accent1>
      <a:accent2>
        <a:srgbClr val="D6FF31"/>
      </a:accent2>
      <a:accent3>
        <a:srgbClr val="4ED9B8"/>
      </a:accent3>
      <a:accent4>
        <a:srgbClr val="CF6FDB"/>
      </a:accent4>
      <a:accent5>
        <a:srgbClr val="FF8731"/>
      </a:accent5>
      <a:accent6>
        <a:srgbClr val="FF8731"/>
      </a:accent6>
      <a:hlink>
        <a:srgbClr val="7453F8"/>
      </a:hlink>
      <a:folHlink>
        <a:srgbClr val="CF6FDB"/>
      </a:folHlink>
    </a:clrScheme>
    <a:fontScheme name="30_BasicColor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5400" tIns="25400" rIns="25400" bIns="25400" numCol="1" spcCol="38100" rtlCol="0" anchor="ctr">
        <a:spAutoFit/>
      </a:bodyPr>
      <a:lstStyle>
        <a:defPPr marL="0" marR="0" indent="0" algn="ctr" defTabSz="41275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5400" tIns="25400" rIns="25400" bIns="25400" numCol="1" spcCol="38100" rtlCol="0" anchor="ctr">
        <a:spAutoFit/>
      </a:bodyPr>
      <a:lstStyle>
        <a:defPPr marL="0" marR="0" indent="0" algn="ctr" defTabSz="121916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AIC" id="{4673893B-2639-45C6-B50A-7DCACFDE1106}" vid="{C1CE99ED-3B92-4ECD-82D7-C660DD1F29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E4F5229AAABEC42976AA47C1F02575E" ma:contentTypeVersion="9" ma:contentTypeDescription="Vytvoří nový dokument" ma:contentTypeScope="" ma:versionID="8efd5203adcb55fbb421d7b9c9df3c54">
  <xsd:schema xmlns:xsd="http://www.w3.org/2001/XMLSchema" xmlns:xs="http://www.w3.org/2001/XMLSchema" xmlns:p="http://schemas.microsoft.com/office/2006/metadata/properties" xmlns:ns3="fb169f3f-49f6-49ca-8cad-7ac5dc1dc00b" xmlns:ns4="95f93bba-acbf-4d68-9759-605531492b59" targetNamespace="http://schemas.microsoft.com/office/2006/metadata/properties" ma:root="true" ma:fieldsID="c903d9788b901c7d3061a478f8ddbc90" ns3:_="" ns4:_="">
    <xsd:import namespace="fb169f3f-49f6-49ca-8cad-7ac5dc1dc00b"/>
    <xsd:import namespace="95f93bba-acbf-4d68-9759-605531492b5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ObjectDetectorVersions" minOccurs="0"/>
                <xsd:element ref="ns3:MediaServiceAutoTag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169f3f-49f6-49ca-8cad-7ac5dc1dc0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f93bba-acbf-4d68-9759-605531492b5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dílí se s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dílené s podrobnostm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odnota hash upozornění na sdílení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502DAA3-F821-4F5D-8245-00D8C03C187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DC1FC6C-3251-4D9D-9CA3-5E56BD112085}">
  <ds:schemaRefs>
    <ds:schemaRef ds:uri="http://schemas.microsoft.com/office/2006/documentManagement/types"/>
    <ds:schemaRef ds:uri="http://purl.org/dc/terms/"/>
    <ds:schemaRef ds:uri="95f93bba-acbf-4d68-9759-605531492b59"/>
    <ds:schemaRef ds:uri="http://www.w3.org/XML/1998/namespace"/>
    <ds:schemaRef ds:uri="fb169f3f-49f6-49ca-8cad-7ac5dc1dc00b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98C273C-5ADE-4E38-A44D-10A5A3E82A4E}">
  <ds:schemaRefs>
    <ds:schemaRef ds:uri="95f93bba-acbf-4d68-9759-605531492b59"/>
    <ds:schemaRef ds:uri="fb169f3f-49f6-49ca-8cad-7ac5dc1dc00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AIC</Template>
  <TotalTime>0</TotalTime>
  <Words>669</Words>
  <Application>Microsoft Office PowerPoint</Application>
  <PresentationFormat>Widescreen</PresentationFormat>
  <Paragraphs>185</Paragraphs>
  <Slides>20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Epilogue Medium</vt:lpstr>
      <vt:lpstr>Epilogue SemiBold</vt:lpstr>
      <vt:lpstr>Helvetica Neue</vt:lpstr>
      <vt:lpstr>AIC</vt:lpstr>
      <vt:lpstr>PDF</vt:lpstr>
      <vt:lpstr>Large-scale Ridesharing DARP Instances Based on Real Travel Demand</vt:lpstr>
      <vt:lpstr>Mobility-on-Demand</vt:lpstr>
      <vt:lpstr>MoD Research</vt:lpstr>
      <vt:lpstr>DARP instance</vt:lpstr>
      <vt:lpstr>PowerPoint Presentation</vt:lpstr>
      <vt:lpstr>Classical Instances</vt:lpstr>
      <vt:lpstr>Currently used instances for MoD </vt:lpstr>
      <vt:lpstr>Why are 10-year-old data still used?</vt:lpstr>
      <vt:lpstr>Challenges when modeling different areas</vt:lpstr>
      <vt:lpstr>PowerPoint Presentation</vt:lpstr>
      <vt:lpstr>Our proposed DARP dataset</vt:lpstr>
      <vt:lpstr>New Instances Dataset</vt:lpstr>
      <vt:lpstr>Brief methodology </vt:lpstr>
      <vt:lpstr>Even briefer methodology</vt:lpstr>
      <vt:lpstr>PowerPoint Presentation</vt:lpstr>
      <vt:lpstr>Content of an Instance</vt:lpstr>
      <vt:lpstr>Ridesharing efficiency results</vt:lpstr>
      <vt:lpstr>Possible use cases for the community</vt:lpstr>
      <vt:lpstr>Content of solution</vt:lpstr>
      <vt:lpstr>Data 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Fiedler, David</dc:creator>
  <cp:lastModifiedBy>Fiedler, David</cp:lastModifiedBy>
  <cp:revision>2</cp:revision>
  <dcterms:created xsi:type="dcterms:W3CDTF">2023-09-14T15:39:08Z</dcterms:created>
  <dcterms:modified xsi:type="dcterms:W3CDTF">2023-09-28T07:22:10Z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0x010100FE4F5229AAABEC42976AA47C1F02575E</vt:lpwstr>
  </property>
</Properties>
</file>